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Mont" charset="1" panose="00000500000000000000"/>
      <p:regular r:id="rId23"/>
    </p:embeddedFont>
    <p:embeddedFont>
      <p:font typeface="Public Sans Thin" charset="1" panose="00000000000000000000"/>
      <p:regular r:id="rId24"/>
    </p:embeddedFont>
    <p:embeddedFont>
      <p:font typeface="Public Sans Medium" charset="1" panose="00000000000000000000"/>
      <p:regular r:id="rId25"/>
    </p:embeddedFont>
    <p:embeddedFont>
      <p:font typeface="Public Sans" charset="1" panose="00000000000000000000"/>
      <p:regular r:id="rId26"/>
    </p:embeddedFont>
    <p:embeddedFont>
      <p:font typeface="Public Sans Bold" charset="1" panose="00000000000000000000"/>
      <p:regular r:id="rId27"/>
    </p:embeddedFont>
    <p:embeddedFont>
      <p:font typeface="Mont Bold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36.png" Type="http://schemas.openxmlformats.org/officeDocument/2006/relationships/image"/><Relationship Id="rId14" Target="../media/image37.svg" Type="http://schemas.openxmlformats.org/officeDocument/2006/relationships/image"/><Relationship Id="rId2" Target="../media/image17.jpeg" Type="http://schemas.openxmlformats.org/officeDocument/2006/relationships/image"/><Relationship Id="rId3" Target="../media/image7.png" Type="http://schemas.openxmlformats.org/officeDocument/2006/relationships/image"/><Relationship Id="rId4" Target="../media/image29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1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7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679510">
            <a:off x="8468037" y="-285067"/>
            <a:ext cx="14494951" cy="5544319"/>
          </a:xfrm>
          <a:custGeom>
            <a:avLst/>
            <a:gdLst/>
            <a:ahLst/>
            <a:cxnLst/>
            <a:rect r="r" b="b" t="t" l="l"/>
            <a:pathLst>
              <a:path h="5544319" w="14494951">
                <a:moveTo>
                  <a:pt x="0" y="0"/>
                </a:moveTo>
                <a:lnTo>
                  <a:pt x="14494951" y="0"/>
                </a:lnTo>
                <a:lnTo>
                  <a:pt x="14494951" y="5544318"/>
                </a:lnTo>
                <a:lnTo>
                  <a:pt x="0" y="5544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60238">
            <a:off x="-3365234" y="6411242"/>
            <a:ext cx="13847960" cy="4881406"/>
          </a:xfrm>
          <a:custGeom>
            <a:avLst/>
            <a:gdLst/>
            <a:ahLst/>
            <a:cxnLst/>
            <a:rect r="r" b="b" t="t" l="l"/>
            <a:pathLst>
              <a:path h="4881406" w="13847960">
                <a:moveTo>
                  <a:pt x="0" y="0"/>
                </a:moveTo>
                <a:lnTo>
                  <a:pt x="13847960" y="0"/>
                </a:lnTo>
                <a:lnTo>
                  <a:pt x="13847960" y="4881406"/>
                </a:lnTo>
                <a:lnTo>
                  <a:pt x="0" y="4881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99442" y="6571325"/>
            <a:ext cx="3417972" cy="102539"/>
          </a:xfrm>
          <a:custGeom>
            <a:avLst/>
            <a:gdLst/>
            <a:ahLst/>
            <a:cxnLst/>
            <a:rect r="r" b="b" t="t" l="l"/>
            <a:pathLst>
              <a:path h="102539" w="3417972">
                <a:moveTo>
                  <a:pt x="0" y="0"/>
                </a:moveTo>
                <a:lnTo>
                  <a:pt x="3417972" y="0"/>
                </a:lnTo>
                <a:lnTo>
                  <a:pt x="3417972" y="102540"/>
                </a:lnTo>
                <a:lnTo>
                  <a:pt x="0" y="102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4272" y="853338"/>
            <a:ext cx="986994" cy="9869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1104" t="-597" r="-12672" b="-2893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361360" y="3174197"/>
            <a:ext cx="13565280" cy="292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8"/>
              </a:lnSpc>
            </a:pPr>
            <a:r>
              <a:rPr lang="en-US" sz="8623">
                <a:solidFill>
                  <a:srgbClr val="FFFFFF"/>
                </a:solidFill>
                <a:latin typeface="Mont"/>
              </a:rPr>
              <a:t>SYSTEM MODELLING AND DESIGN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3128" y="2410892"/>
            <a:ext cx="16230600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Public Sans Thin"/>
              </a:rPr>
              <a:t>CEF440: INTERNET PROGRAMMING AND MOBILE PROGRAMMING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108819"/>
            <a:ext cx="4404876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210">
                <a:solidFill>
                  <a:srgbClr val="FFFFFF"/>
                </a:solidFill>
                <a:latin typeface="Public Sans Thin"/>
              </a:rPr>
              <a:t>Presented by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504468"/>
            <a:ext cx="4404876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210">
                <a:solidFill>
                  <a:srgbClr val="FFFFFF"/>
                </a:solidFill>
                <a:latin typeface="Public Sans Medium"/>
              </a:rPr>
              <a:t>GROUP 12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93980" y="971550"/>
            <a:ext cx="2665320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FFFFFF"/>
                </a:solidFill>
                <a:latin typeface="Public Sans Thin"/>
              </a:rPr>
              <a:t>2023/2024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42645" y="972579"/>
            <a:ext cx="2656805" cy="710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3"/>
              </a:lnSpc>
            </a:pPr>
            <a:r>
              <a:rPr lang="en-US" sz="1330" spc="133">
                <a:solidFill>
                  <a:srgbClr val="FFFFFF"/>
                </a:solidFill>
                <a:latin typeface="Public Sans"/>
              </a:rPr>
              <a:t>UNIVERSITY OF BUEA</a:t>
            </a:r>
          </a:p>
          <a:p>
            <a:pPr algn="l">
              <a:lnSpc>
                <a:spcPts val="1863"/>
              </a:lnSpc>
            </a:pPr>
            <a:r>
              <a:rPr lang="en-US" sz="1330" spc="133">
                <a:solidFill>
                  <a:srgbClr val="FFFFFF"/>
                </a:solidFill>
                <a:latin typeface="Public Sans"/>
              </a:rPr>
              <a:t>FACULTY OF ENGINEERING &amp; TECHNOLOGY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82297" y="7147070"/>
            <a:ext cx="13652261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Public Sans Thin"/>
              </a:rPr>
              <a:t>OF A BIOMETRIC STUDENT ATTENDANCE RECORDING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71220" y="7935697"/>
            <a:ext cx="14092590" cy="715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416">
                <a:solidFill>
                  <a:srgbClr val="FFFFFF"/>
                </a:solidFill>
                <a:latin typeface="Public Sans Medium"/>
              </a:rPr>
              <a:t>Task 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54424" y="9108819"/>
            <a:ext cx="4404876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FFFFFF"/>
                </a:solidFill>
                <a:latin typeface="Public Sans Thin"/>
              </a:rPr>
              <a:t>Course Instructor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54424" y="9504468"/>
            <a:ext cx="4404876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FFFFFF"/>
                </a:solidFill>
                <a:latin typeface="Public Sans Medium"/>
              </a:rPr>
              <a:t>DR. VALERY NKEMENI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7349" y="-1242119"/>
            <a:ext cx="19873539" cy="6036588"/>
          </a:xfrm>
          <a:custGeom>
            <a:avLst/>
            <a:gdLst/>
            <a:ahLst/>
            <a:cxnLst/>
            <a:rect r="r" b="b" t="t" l="l"/>
            <a:pathLst>
              <a:path h="6036588" w="19873539">
                <a:moveTo>
                  <a:pt x="0" y="0"/>
                </a:moveTo>
                <a:lnTo>
                  <a:pt x="19873539" y="0"/>
                </a:lnTo>
                <a:lnTo>
                  <a:pt x="19873539" y="6036588"/>
                </a:lnTo>
                <a:lnTo>
                  <a:pt x="0" y="6036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29962" y="3276147"/>
            <a:ext cx="11628077" cy="369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6F3F1"/>
                </a:solidFill>
                <a:latin typeface="Mont"/>
              </a:rPr>
              <a:t>Understanding the Static Structure</a:t>
            </a:r>
          </a:p>
        </p:txBody>
      </p:sp>
    </p:spTree>
  </p:cSld>
  <p:clrMapOvr>
    <a:masterClrMapping/>
  </p:clrMapOvr>
  <p:transition spd="fast">
    <p:cover dir="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810481" y="1284977"/>
            <a:ext cx="5477519" cy="9002023"/>
          </a:xfrm>
          <a:custGeom>
            <a:avLst/>
            <a:gdLst/>
            <a:ahLst/>
            <a:cxnLst/>
            <a:rect r="r" b="b" t="t" l="l"/>
            <a:pathLst>
              <a:path h="9002023" w="5477519">
                <a:moveTo>
                  <a:pt x="5477519" y="9002023"/>
                </a:moveTo>
                <a:lnTo>
                  <a:pt x="0" y="9002023"/>
                </a:lnTo>
                <a:lnTo>
                  <a:pt x="0" y="0"/>
                </a:lnTo>
                <a:lnTo>
                  <a:pt x="5477519" y="0"/>
                </a:lnTo>
                <a:lnTo>
                  <a:pt x="5477519" y="9002023"/>
                </a:lnTo>
                <a:close/>
              </a:path>
            </a:pathLst>
          </a:custGeom>
          <a:blipFill>
            <a:blip r:embed="rId2"/>
            <a:stretch>
              <a:fillRect l="0" t="-66726" r="-233873" b="-3642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18288000" cy="1195214"/>
          </a:xfrm>
          <a:custGeom>
            <a:avLst/>
            <a:gdLst/>
            <a:ahLst/>
            <a:cxnLst/>
            <a:rect r="r" b="b" t="t" l="l"/>
            <a:pathLst>
              <a:path h="1195214" w="18288000">
                <a:moveTo>
                  <a:pt x="18288000" y="1195214"/>
                </a:moveTo>
                <a:lnTo>
                  <a:pt x="0" y="1195214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195214"/>
                </a:lnTo>
                <a:close/>
              </a:path>
            </a:pathLst>
          </a:custGeom>
          <a:blipFill>
            <a:blip r:embed="rId2"/>
            <a:stretch>
              <a:fillRect l="0" t="-1009324" r="0" b="-42077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41313" y="-67083"/>
            <a:ext cx="10405374" cy="1162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6"/>
              </a:lnSpc>
            </a:pPr>
            <a:r>
              <a:rPr lang="en-US" sz="5576">
                <a:solidFill>
                  <a:srgbClr val="F6F3F1"/>
                </a:solidFill>
                <a:latin typeface="Mont"/>
              </a:rPr>
              <a:t>CLASS DIAGRAM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20732" y="1284977"/>
            <a:ext cx="12304634" cy="9002023"/>
          </a:xfrm>
          <a:custGeom>
            <a:avLst/>
            <a:gdLst/>
            <a:ahLst/>
            <a:cxnLst/>
            <a:rect r="r" b="b" t="t" l="l"/>
            <a:pathLst>
              <a:path h="9002023" w="12304634">
                <a:moveTo>
                  <a:pt x="0" y="0"/>
                </a:moveTo>
                <a:lnTo>
                  <a:pt x="12304634" y="0"/>
                </a:lnTo>
                <a:lnTo>
                  <a:pt x="12304634" y="9002023"/>
                </a:lnTo>
                <a:lnTo>
                  <a:pt x="0" y="9002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403" t="-12911" r="-480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008695" y="3060869"/>
            <a:ext cx="5081091" cy="5354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1"/>
              </a:lnSpc>
            </a:pPr>
            <a:r>
              <a:rPr lang="en-US" sz="4344">
                <a:solidFill>
                  <a:srgbClr val="F6F3F1"/>
                </a:solidFill>
                <a:latin typeface="Public Sans"/>
              </a:rPr>
              <a:t>The relationships between these classes illustrate how data is organized and associated within the system.</a:t>
            </a:r>
          </a:p>
        </p:txBody>
      </p:sp>
    </p:spTree>
  </p:cSld>
  <p:clrMapOvr>
    <a:masterClrMapping/>
  </p:clrMapOvr>
  <p:transition spd="fast">
    <p:cover dir="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65215"/>
            <a:ext cx="13349295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Public Sans Thin"/>
              </a:rPr>
              <a:t>SEQUENTIAL FLOW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443990"/>
            <a:ext cx="13349295" cy="199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F6F3F1"/>
                </a:solidFill>
                <a:latin typeface="Mont"/>
              </a:rPr>
              <a:t>Main Operations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6657062">
            <a:off x="2481879" y="-1845519"/>
            <a:ext cx="23792232" cy="9635854"/>
          </a:xfrm>
          <a:custGeom>
            <a:avLst/>
            <a:gdLst/>
            <a:ahLst/>
            <a:cxnLst/>
            <a:rect r="r" b="b" t="t" l="l"/>
            <a:pathLst>
              <a:path h="9635854" w="23792232">
                <a:moveTo>
                  <a:pt x="0" y="0"/>
                </a:moveTo>
                <a:lnTo>
                  <a:pt x="23792232" y="0"/>
                </a:lnTo>
                <a:lnTo>
                  <a:pt x="23792232" y="9635854"/>
                </a:lnTo>
                <a:lnTo>
                  <a:pt x="0" y="963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0696" y="4047879"/>
            <a:ext cx="2861115" cy="1154850"/>
          </a:xfrm>
          <a:custGeom>
            <a:avLst/>
            <a:gdLst/>
            <a:ahLst/>
            <a:cxnLst/>
            <a:rect r="r" b="b" t="t" l="l"/>
            <a:pathLst>
              <a:path h="1154850" w="2861115">
                <a:moveTo>
                  <a:pt x="0" y="0"/>
                </a:moveTo>
                <a:lnTo>
                  <a:pt x="2861115" y="0"/>
                </a:lnTo>
                <a:lnTo>
                  <a:pt x="2861115" y="1154850"/>
                </a:lnTo>
                <a:lnTo>
                  <a:pt x="0" y="1154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73808" y="6745275"/>
            <a:ext cx="2999290" cy="1210623"/>
          </a:xfrm>
          <a:custGeom>
            <a:avLst/>
            <a:gdLst/>
            <a:ahLst/>
            <a:cxnLst/>
            <a:rect r="r" b="b" t="t" l="l"/>
            <a:pathLst>
              <a:path h="1210623" w="2999290">
                <a:moveTo>
                  <a:pt x="0" y="0"/>
                </a:moveTo>
                <a:lnTo>
                  <a:pt x="2999290" y="0"/>
                </a:lnTo>
                <a:lnTo>
                  <a:pt x="2999290" y="1210623"/>
                </a:lnTo>
                <a:lnTo>
                  <a:pt x="0" y="1210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89661" y="3974634"/>
            <a:ext cx="2423187" cy="116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2"/>
              </a:lnSpc>
            </a:pPr>
            <a:r>
              <a:rPr lang="en-US" sz="3066">
                <a:solidFill>
                  <a:srgbClr val="FFFFFF"/>
                </a:solidFill>
                <a:latin typeface="Mont"/>
              </a:rPr>
              <a:t>Login Process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9661" y="5414093"/>
            <a:ext cx="2302190" cy="781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9338" indent="-239669" lvl="1">
              <a:lnSpc>
                <a:spcPts val="3108"/>
              </a:lnSpc>
              <a:buFont typeface="Arial"/>
              <a:buChar char="•"/>
            </a:pPr>
            <a:r>
              <a:rPr lang="en-US" sz="2220">
                <a:solidFill>
                  <a:srgbClr val="FFFFFF"/>
                </a:solidFill>
                <a:latin typeface="Public Sans"/>
              </a:rPr>
              <a:t>ADMIN</a:t>
            </a:r>
          </a:p>
          <a:p>
            <a:pPr algn="l" marL="479338" indent="-239669" lvl="1">
              <a:lnSpc>
                <a:spcPts val="3108"/>
              </a:lnSpc>
              <a:buFont typeface="Arial"/>
              <a:buChar char="•"/>
            </a:pPr>
            <a:r>
              <a:rPr lang="en-US" sz="2220">
                <a:solidFill>
                  <a:srgbClr val="FFFFFF"/>
                </a:solidFill>
                <a:latin typeface="Public Sans"/>
              </a:rPr>
              <a:t>LECTURER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61859" y="8217688"/>
            <a:ext cx="3716316" cy="39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2487" indent="-251244" lvl="1">
              <a:lnSpc>
                <a:spcPts val="3258"/>
              </a:lnSpc>
              <a:buFont typeface="Arial"/>
              <a:buChar char="•"/>
            </a:pPr>
            <a:r>
              <a:rPr lang="en-US" sz="2327">
                <a:solidFill>
                  <a:srgbClr val="FFFFFF"/>
                </a:solidFill>
                <a:latin typeface="Public Sans"/>
              </a:rPr>
              <a:t>LECTURER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817081" y="4047879"/>
            <a:ext cx="2861115" cy="1154850"/>
          </a:xfrm>
          <a:custGeom>
            <a:avLst/>
            <a:gdLst/>
            <a:ahLst/>
            <a:cxnLst/>
            <a:rect r="r" b="b" t="t" l="l"/>
            <a:pathLst>
              <a:path h="1154850" w="2861115">
                <a:moveTo>
                  <a:pt x="0" y="0"/>
                </a:moveTo>
                <a:lnTo>
                  <a:pt x="2861115" y="0"/>
                </a:lnTo>
                <a:lnTo>
                  <a:pt x="2861115" y="1154850"/>
                </a:lnTo>
                <a:lnTo>
                  <a:pt x="0" y="1154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020192" y="6745275"/>
            <a:ext cx="2999290" cy="1210623"/>
          </a:xfrm>
          <a:custGeom>
            <a:avLst/>
            <a:gdLst/>
            <a:ahLst/>
            <a:cxnLst/>
            <a:rect r="r" b="b" t="t" l="l"/>
            <a:pathLst>
              <a:path h="1210623" w="2999290">
                <a:moveTo>
                  <a:pt x="0" y="0"/>
                </a:moveTo>
                <a:lnTo>
                  <a:pt x="2999291" y="0"/>
                </a:lnTo>
                <a:lnTo>
                  <a:pt x="2999291" y="1210623"/>
                </a:lnTo>
                <a:lnTo>
                  <a:pt x="0" y="1210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36045" y="5414093"/>
            <a:ext cx="3545108" cy="781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9338" indent="-239669" lvl="1">
              <a:lnSpc>
                <a:spcPts val="3108"/>
              </a:lnSpc>
              <a:buFont typeface="Arial"/>
              <a:buChar char="•"/>
            </a:pPr>
            <a:r>
              <a:rPr lang="en-US" sz="2220">
                <a:solidFill>
                  <a:srgbClr val="FFFFFF"/>
                </a:solidFill>
                <a:latin typeface="Public Sans"/>
              </a:rPr>
              <a:t>STUDENT AUTHENTICATION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08244" y="8217688"/>
            <a:ext cx="3716316" cy="121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2487" indent="-251244" lvl="1">
              <a:lnSpc>
                <a:spcPts val="3258"/>
              </a:lnSpc>
              <a:buFont typeface="Arial"/>
              <a:buChar char="•"/>
            </a:pPr>
            <a:r>
              <a:rPr lang="en-US" sz="2327">
                <a:solidFill>
                  <a:srgbClr val="FFFFFF"/>
                </a:solidFill>
                <a:latin typeface="Public Sans"/>
              </a:rPr>
              <a:t>SYSTEM</a:t>
            </a:r>
          </a:p>
          <a:p>
            <a:pPr algn="just" marL="502487" indent="-251244" lvl="1">
              <a:lnSpc>
                <a:spcPts val="3258"/>
              </a:lnSpc>
              <a:buFont typeface="Arial"/>
              <a:buChar char="•"/>
            </a:pPr>
            <a:r>
              <a:rPr lang="en-US" sz="2327">
                <a:solidFill>
                  <a:srgbClr val="FFFFFF"/>
                </a:solidFill>
                <a:latin typeface="Public Sans"/>
              </a:rPr>
              <a:t>LECTURER</a:t>
            </a:r>
          </a:p>
          <a:p>
            <a:pPr algn="just" marL="502487" indent="-251244" lvl="1">
              <a:lnSpc>
                <a:spcPts val="3258"/>
              </a:lnSpc>
              <a:buFont typeface="Arial"/>
              <a:buChar char="•"/>
            </a:pPr>
            <a:r>
              <a:rPr lang="en-US" sz="2327">
                <a:solidFill>
                  <a:srgbClr val="FFFFFF"/>
                </a:solidFill>
                <a:latin typeface="Public Sans"/>
              </a:rPr>
              <a:t>STUDENT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61859" y="6685191"/>
            <a:ext cx="2423187" cy="116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2"/>
              </a:lnSpc>
            </a:pPr>
            <a:r>
              <a:rPr lang="en-US" sz="3066">
                <a:solidFill>
                  <a:srgbClr val="FFFFFF"/>
                </a:solidFill>
                <a:latin typeface="Mont"/>
              </a:rPr>
              <a:t>Initiate Attendance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36045" y="3974634"/>
            <a:ext cx="2423187" cy="116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2"/>
              </a:lnSpc>
            </a:pPr>
            <a:r>
              <a:rPr lang="en-US" sz="3066">
                <a:solidFill>
                  <a:srgbClr val="FFFFFF"/>
                </a:solidFill>
                <a:latin typeface="Mont"/>
              </a:rPr>
              <a:t>Record Attendance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08244" y="6787031"/>
            <a:ext cx="2423187" cy="116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2"/>
              </a:lnSpc>
            </a:pPr>
            <a:r>
              <a:rPr lang="en-US" sz="3066">
                <a:solidFill>
                  <a:srgbClr val="FFFFFF"/>
                </a:solidFill>
                <a:latin typeface="Mont"/>
              </a:rPr>
              <a:t>Generate Reports</a:t>
            </a:r>
          </a:p>
        </p:txBody>
      </p:sp>
    </p:spTree>
  </p:cSld>
  <p:clrMapOvr>
    <a:masterClrMapping/>
  </p:clrMapOvr>
  <p:transition spd="fast">
    <p:cover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195214"/>
          </a:xfrm>
          <a:custGeom>
            <a:avLst/>
            <a:gdLst/>
            <a:ahLst/>
            <a:cxnLst/>
            <a:rect r="r" b="b" t="t" l="l"/>
            <a:pathLst>
              <a:path h="1195214" w="18288000">
                <a:moveTo>
                  <a:pt x="18288000" y="1195214"/>
                </a:moveTo>
                <a:lnTo>
                  <a:pt x="0" y="1195214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195214"/>
                </a:lnTo>
                <a:close/>
              </a:path>
            </a:pathLst>
          </a:custGeom>
          <a:blipFill>
            <a:blip r:embed="rId2"/>
            <a:stretch>
              <a:fillRect l="0" t="-1009324" r="0" b="-42077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41313" y="-67083"/>
            <a:ext cx="10405374" cy="1162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6"/>
              </a:lnSpc>
            </a:pPr>
            <a:r>
              <a:rPr lang="en-US" sz="5576">
                <a:solidFill>
                  <a:srgbClr val="F6F3F1"/>
                </a:solidFill>
                <a:latin typeface="Mont"/>
              </a:rPr>
              <a:t>SEQUENCE DIAGRAM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195214"/>
            <a:ext cx="9569225" cy="9091786"/>
          </a:xfrm>
          <a:custGeom>
            <a:avLst/>
            <a:gdLst/>
            <a:ahLst/>
            <a:cxnLst/>
            <a:rect r="r" b="b" t="t" l="l"/>
            <a:pathLst>
              <a:path h="9091786" w="9569225">
                <a:moveTo>
                  <a:pt x="0" y="0"/>
                </a:moveTo>
                <a:lnTo>
                  <a:pt x="9569225" y="0"/>
                </a:lnTo>
                <a:lnTo>
                  <a:pt x="9569225" y="9091786"/>
                </a:lnTo>
                <a:lnTo>
                  <a:pt x="0" y="9091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0835348" y="1380329"/>
            <a:ext cx="7022678" cy="8694155"/>
          </a:xfrm>
          <a:custGeom>
            <a:avLst/>
            <a:gdLst/>
            <a:ahLst/>
            <a:cxnLst/>
            <a:rect r="r" b="b" t="t" l="l"/>
            <a:pathLst>
              <a:path h="8694155" w="7022678">
                <a:moveTo>
                  <a:pt x="7022678" y="8694155"/>
                </a:moveTo>
                <a:lnTo>
                  <a:pt x="0" y="8694155"/>
                </a:lnTo>
                <a:lnTo>
                  <a:pt x="0" y="0"/>
                </a:lnTo>
                <a:lnTo>
                  <a:pt x="7022678" y="0"/>
                </a:lnTo>
                <a:lnTo>
                  <a:pt x="7022678" y="8694155"/>
                </a:lnTo>
                <a:close/>
              </a:path>
            </a:pathLst>
          </a:custGeom>
          <a:blipFill>
            <a:blip r:embed="rId2"/>
            <a:stretch>
              <a:fillRect l="0" t="-71229" r="-160413" b="-3911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387664" y="3341148"/>
            <a:ext cx="5918046" cy="4618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sz="4629">
                <a:solidFill>
                  <a:srgbClr val="F6F3F1"/>
                </a:solidFill>
                <a:latin typeface="Public Sans"/>
              </a:rPr>
              <a:t>Flow of interactions between various components as a student marks their attendance.</a:t>
            </a:r>
          </a:p>
        </p:txBody>
      </p:sp>
    </p:spTree>
  </p:cSld>
  <p:clrMapOvr>
    <a:masterClrMapping/>
  </p:clrMapOvr>
  <p:transition spd="fast">
    <p:cover dir="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67281" r="0" b="-1049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110297">
            <a:off x="-7702016" y="69559"/>
            <a:ext cx="19436248" cy="5539331"/>
          </a:xfrm>
          <a:custGeom>
            <a:avLst/>
            <a:gdLst/>
            <a:ahLst/>
            <a:cxnLst/>
            <a:rect r="r" b="b" t="t" l="l"/>
            <a:pathLst>
              <a:path h="5539331" w="19436248">
                <a:moveTo>
                  <a:pt x="0" y="0"/>
                </a:moveTo>
                <a:lnTo>
                  <a:pt x="19436248" y="0"/>
                </a:lnTo>
                <a:lnTo>
                  <a:pt x="19436248" y="5539331"/>
                </a:lnTo>
                <a:lnTo>
                  <a:pt x="0" y="5539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912260">
            <a:off x="9959344" y="6578786"/>
            <a:ext cx="11911448" cy="4496572"/>
          </a:xfrm>
          <a:custGeom>
            <a:avLst/>
            <a:gdLst/>
            <a:ahLst/>
            <a:cxnLst/>
            <a:rect r="r" b="b" t="t" l="l"/>
            <a:pathLst>
              <a:path h="4496572" w="11911448">
                <a:moveTo>
                  <a:pt x="0" y="0"/>
                </a:moveTo>
                <a:lnTo>
                  <a:pt x="11911448" y="0"/>
                </a:lnTo>
                <a:lnTo>
                  <a:pt x="11911448" y="4496571"/>
                </a:lnTo>
                <a:lnTo>
                  <a:pt x="0" y="4496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7138089" y="4791226"/>
            <a:ext cx="3417972" cy="102539"/>
          </a:xfrm>
          <a:custGeom>
            <a:avLst/>
            <a:gdLst/>
            <a:ahLst/>
            <a:cxnLst/>
            <a:rect r="r" b="b" t="t" l="l"/>
            <a:pathLst>
              <a:path h="102539" w="3417972">
                <a:moveTo>
                  <a:pt x="3417972" y="0"/>
                </a:moveTo>
                <a:lnTo>
                  <a:pt x="0" y="0"/>
                </a:lnTo>
                <a:lnTo>
                  <a:pt x="0" y="102539"/>
                </a:lnTo>
                <a:lnTo>
                  <a:pt x="3417972" y="102539"/>
                </a:lnTo>
                <a:lnTo>
                  <a:pt x="341797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52916" y="6416086"/>
            <a:ext cx="1560705" cy="1728543"/>
          </a:xfrm>
          <a:custGeom>
            <a:avLst/>
            <a:gdLst/>
            <a:ahLst/>
            <a:cxnLst/>
            <a:rect r="r" b="b" t="t" l="l"/>
            <a:pathLst>
              <a:path h="1728543" w="1560705">
                <a:moveTo>
                  <a:pt x="0" y="0"/>
                </a:moveTo>
                <a:lnTo>
                  <a:pt x="1560705" y="0"/>
                </a:lnTo>
                <a:lnTo>
                  <a:pt x="1560705" y="1728543"/>
                </a:lnTo>
                <a:lnTo>
                  <a:pt x="0" y="17285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12331" y="6746613"/>
            <a:ext cx="1945065" cy="1398016"/>
          </a:xfrm>
          <a:custGeom>
            <a:avLst/>
            <a:gdLst/>
            <a:ahLst/>
            <a:cxnLst/>
            <a:rect r="r" b="b" t="t" l="l"/>
            <a:pathLst>
              <a:path h="1398016" w="1945065">
                <a:moveTo>
                  <a:pt x="0" y="0"/>
                </a:moveTo>
                <a:lnTo>
                  <a:pt x="1945066" y="0"/>
                </a:lnTo>
                <a:lnTo>
                  <a:pt x="1945066" y="1398016"/>
                </a:lnTo>
                <a:lnTo>
                  <a:pt x="0" y="13980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46196" y="6664399"/>
            <a:ext cx="1572271" cy="1562444"/>
          </a:xfrm>
          <a:custGeom>
            <a:avLst/>
            <a:gdLst/>
            <a:ahLst/>
            <a:cxnLst/>
            <a:rect r="r" b="b" t="t" l="l"/>
            <a:pathLst>
              <a:path h="1562444" w="1572271">
                <a:moveTo>
                  <a:pt x="0" y="0"/>
                </a:moveTo>
                <a:lnTo>
                  <a:pt x="1572271" y="0"/>
                </a:lnTo>
                <a:lnTo>
                  <a:pt x="1572271" y="1562444"/>
                </a:lnTo>
                <a:lnTo>
                  <a:pt x="0" y="15624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43059" y="6608082"/>
            <a:ext cx="1982342" cy="1675079"/>
          </a:xfrm>
          <a:custGeom>
            <a:avLst/>
            <a:gdLst/>
            <a:ahLst/>
            <a:cxnLst/>
            <a:rect r="r" b="b" t="t" l="l"/>
            <a:pathLst>
              <a:path h="1675079" w="1982342">
                <a:moveTo>
                  <a:pt x="0" y="0"/>
                </a:moveTo>
                <a:lnTo>
                  <a:pt x="1982342" y="0"/>
                </a:lnTo>
                <a:lnTo>
                  <a:pt x="1982342" y="1675079"/>
                </a:lnTo>
                <a:lnTo>
                  <a:pt x="0" y="16750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94975" y="1728547"/>
            <a:ext cx="14545136" cy="223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5"/>
              </a:lnSpc>
            </a:pPr>
            <a:r>
              <a:rPr lang="en-US" sz="5832">
                <a:solidFill>
                  <a:srgbClr val="F6F3F1"/>
                </a:solidFill>
                <a:latin typeface="Mont"/>
              </a:rPr>
              <a:t>How are the hardware and software components of our system deployed?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8012" y="8364542"/>
            <a:ext cx="4770513" cy="462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</a:pPr>
            <a:r>
              <a:rPr lang="en-US" sz="2695">
                <a:solidFill>
                  <a:srgbClr val="F6F3F1"/>
                </a:solidFill>
                <a:latin typeface="Public Sans"/>
              </a:rPr>
              <a:t>Database Server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81251" y="5188874"/>
            <a:ext cx="2572583" cy="462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</a:pPr>
            <a:r>
              <a:rPr lang="en-US" sz="2695">
                <a:solidFill>
                  <a:srgbClr val="F6F3F1"/>
                </a:solidFill>
                <a:latin typeface="Public Sans Bold"/>
              </a:rPr>
              <a:t>COMPONENTS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99608" y="8364542"/>
            <a:ext cx="4770513" cy="462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</a:pPr>
            <a:r>
              <a:rPr lang="en-US" sz="2695">
                <a:solidFill>
                  <a:srgbClr val="F6F3F1"/>
                </a:solidFill>
                <a:latin typeface="Public Sans"/>
              </a:rPr>
              <a:t>Server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47075" y="8364542"/>
            <a:ext cx="4770513" cy="462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</a:pPr>
            <a:r>
              <a:rPr lang="en-US" sz="2695">
                <a:solidFill>
                  <a:srgbClr val="F6F3F1"/>
                </a:solidFill>
                <a:latin typeface="Public Sans"/>
              </a:rPr>
              <a:t>Fingerprint Scanner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48974" y="8364542"/>
            <a:ext cx="4770513" cy="462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</a:pPr>
            <a:r>
              <a:rPr lang="en-US" sz="2695">
                <a:solidFill>
                  <a:srgbClr val="F6F3F1"/>
                </a:solidFill>
                <a:latin typeface="Public Sans"/>
              </a:rPr>
              <a:t>Lecturers' Device</a:t>
            </a:r>
          </a:p>
        </p:txBody>
      </p:sp>
    </p:spTree>
  </p:cSld>
  <p:clrMapOvr>
    <a:masterClrMapping/>
  </p:clrMapOvr>
  <p:transition spd="fast">
    <p:cover dir="u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473373"/>
          </a:xfrm>
          <a:custGeom>
            <a:avLst/>
            <a:gdLst/>
            <a:ahLst/>
            <a:cxnLst/>
            <a:rect r="r" b="b" t="t" l="l"/>
            <a:pathLst>
              <a:path h="1473373" w="18288000">
                <a:moveTo>
                  <a:pt x="0" y="0"/>
                </a:moveTo>
                <a:lnTo>
                  <a:pt x="18288000" y="0"/>
                </a:lnTo>
                <a:lnTo>
                  <a:pt x="18288000" y="1473373"/>
                </a:lnTo>
                <a:lnTo>
                  <a:pt x="0" y="1473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4137" r="-2557" b="-7888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58355">
            <a:off x="9329259" y="-1636435"/>
            <a:ext cx="13161158" cy="5330269"/>
          </a:xfrm>
          <a:custGeom>
            <a:avLst/>
            <a:gdLst/>
            <a:ahLst/>
            <a:cxnLst/>
            <a:rect r="r" b="b" t="t" l="l"/>
            <a:pathLst>
              <a:path h="5330269" w="13161158">
                <a:moveTo>
                  <a:pt x="0" y="0"/>
                </a:moveTo>
                <a:lnTo>
                  <a:pt x="13161159" y="0"/>
                </a:lnTo>
                <a:lnTo>
                  <a:pt x="13161159" y="5330270"/>
                </a:lnTo>
                <a:lnTo>
                  <a:pt x="0" y="5330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58300"/>
            <a:ext cx="18755744" cy="1741779"/>
          </a:xfrm>
          <a:custGeom>
            <a:avLst/>
            <a:gdLst/>
            <a:ahLst/>
            <a:cxnLst/>
            <a:rect r="r" b="b" t="t" l="l"/>
            <a:pathLst>
              <a:path h="1741779" w="18755744">
                <a:moveTo>
                  <a:pt x="0" y="0"/>
                </a:moveTo>
                <a:lnTo>
                  <a:pt x="18755744" y="0"/>
                </a:lnTo>
                <a:lnTo>
                  <a:pt x="18755744" y="1741779"/>
                </a:lnTo>
                <a:lnTo>
                  <a:pt x="0" y="1741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7681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638173">
            <a:off x="-4281786" y="8071497"/>
            <a:ext cx="11304548" cy="3221796"/>
          </a:xfrm>
          <a:custGeom>
            <a:avLst/>
            <a:gdLst/>
            <a:ahLst/>
            <a:cxnLst/>
            <a:rect r="r" b="b" t="t" l="l"/>
            <a:pathLst>
              <a:path h="3221796" w="11304548">
                <a:moveTo>
                  <a:pt x="0" y="0"/>
                </a:moveTo>
                <a:lnTo>
                  <a:pt x="11304548" y="0"/>
                </a:lnTo>
                <a:lnTo>
                  <a:pt x="11304548" y="3221796"/>
                </a:lnTo>
                <a:lnTo>
                  <a:pt x="0" y="322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17337" y="3709219"/>
            <a:ext cx="16838408" cy="478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52466" indent="-626233" lvl="1">
              <a:lnSpc>
                <a:spcPts val="9629"/>
              </a:lnSpc>
              <a:buFont typeface="Arial"/>
              <a:buChar char="•"/>
            </a:pPr>
            <a:r>
              <a:rPr lang="en-US" sz="5801">
                <a:solidFill>
                  <a:srgbClr val="1F1F37"/>
                </a:solidFill>
                <a:latin typeface="Public Sans"/>
              </a:rPr>
              <a:t>Fingerprint data flow</a:t>
            </a:r>
          </a:p>
          <a:p>
            <a:pPr algn="l" marL="1252466" indent="-626233" lvl="1">
              <a:lnSpc>
                <a:spcPts val="9629"/>
              </a:lnSpc>
              <a:buFont typeface="Arial"/>
              <a:buChar char="•"/>
            </a:pPr>
            <a:r>
              <a:rPr lang="en-US" sz="5801">
                <a:solidFill>
                  <a:srgbClr val="1F1F37"/>
                </a:solidFill>
                <a:latin typeface="Public Sans"/>
              </a:rPr>
              <a:t>Attendance recording process</a:t>
            </a:r>
          </a:p>
          <a:p>
            <a:pPr algn="l" marL="1252466" indent="-626233" lvl="1">
              <a:lnSpc>
                <a:spcPts val="9629"/>
              </a:lnSpc>
              <a:buFont typeface="Arial"/>
              <a:buChar char="•"/>
            </a:pPr>
            <a:r>
              <a:rPr lang="en-US" sz="5801">
                <a:solidFill>
                  <a:srgbClr val="1F1F37"/>
                </a:solidFill>
                <a:latin typeface="Public Sans"/>
              </a:rPr>
              <a:t>Lecturer access</a:t>
            </a:r>
          </a:p>
          <a:p>
            <a:pPr algn="l" marL="1252466" indent="-626233" lvl="1">
              <a:lnSpc>
                <a:spcPts val="9629"/>
              </a:lnSpc>
              <a:buFont typeface="Arial"/>
              <a:buChar char="•"/>
            </a:pPr>
            <a:r>
              <a:rPr lang="en-US" sz="5801">
                <a:solidFill>
                  <a:srgbClr val="1F1F37"/>
                </a:solidFill>
                <a:latin typeface="Public Sans"/>
              </a:rPr>
              <a:t>Configuration management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78161" y="1797223"/>
            <a:ext cx="13531677" cy="1653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8003" u="sng">
                <a:solidFill>
                  <a:srgbClr val="1F1F37"/>
                </a:solidFill>
                <a:latin typeface="Mont"/>
              </a:rPr>
              <a:t>Connections &amp; Data Flow</a:t>
            </a:r>
          </a:p>
        </p:txBody>
      </p:sp>
    </p:spTree>
  </p:cSld>
  <p:clrMapOvr>
    <a:masterClrMapping/>
  </p:clrMapOvr>
  <p:transition spd="fast">
    <p:cover dir="u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7242"/>
            <a:ext cx="16795629" cy="10645497"/>
          </a:xfrm>
          <a:custGeom>
            <a:avLst/>
            <a:gdLst/>
            <a:ahLst/>
            <a:cxnLst/>
            <a:rect r="r" b="b" t="t" l="l"/>
            <a:pathLst>
              <a:path h="10645497" w="16795629">
                <a:moveTo>
                  <a:pt x="0" y="0"/>
                </a:moveTo>
                <a:lnTo>
                  <a:pt x="16795629" y="0"/>
                </a:lnTo>
                <a:lnTo>
                  <a:pt x="16795629" y="10645497"/>
                </a:lnTo>
                <a:lnTo>
                  <a:pt x="0" y="1064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18288000" cy="1195214"/>
          </a:xfrm>
          <a:custGeom>
            <a:avLst/>
            <a:gdLst/>
            <a:ahLst/>
            <a:cxnLst/>
            <a:rect r="r" b="b" t="t" l="l"/>
            <a:pathLst>
              <a:path h="1195214" w="18288000">
                <a:moveTo>
                  <a:pt x="18288000" y="1195214"/>
                </a:moveTo>
                <a:lnTo>
                  <a:pt x="0" y="1195214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195214"/>
                </a:lnTo>
                <a:close/>
              </a:path>
            </a:pathLst>
          </a:custGeom>
          <a:blipFill>
            <a:blip r:embed="rId3"/>
            <a:stretch>
              <a:fillRect l="0" t="-1009324" r="0" b="-42077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41313" y="-67083"/>
            <a:ext cx="10405374" cy="1162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6"/>
              </a:lnSpc>
            </a:pPr>
            <a:r>
              <a:rPr lang="en-US" sz="5576">
                <a:solidFill>
                  <a:srgbClr val="F6F3F1"/>
                </a:solidFill>
                <a:latin typeface="Mont"/>
              </a:rPr>
              <a:t>DEPLOYMENT DIAGRAM</a:t>
            </a:r>
          </a:p>
        </p:txBody>
      </p:sp>
    </p:spTree>
  </p:cSld>
  <p:clrMapOvr>
    <a:masterClrMapping/>
  </p:clrMapOvr>
  <p:transition spd="fast">
    <p:cover dir="u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69352" y="3879532"/>
            <a:ext cx="13349295" cy="199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6F3F1"/>
                </a:solidFill>
                <a:latin typeface="Mont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754152">
            <a:off x="-7016940" y="-2932583"/>
            <a:ext cx="19561890" cy="7922565"/>
          </a:xfrm>
          <a:custGeom>
            <a:avLst/>
            <a:gdLst/>
            <a:ahLst/>
            <a:cxnLst/>
            <a:rect r="r" b="b" t="t" l="l"/>
            <a:pathLst>
              <a:path h="7922565" w="19561890">
                <a:moveTo>
                  <a:pt x="0" y="0"/>
                </a:moveTo>
                <a:lnTo>
                  <a:pt x="19561890" y="0"/>
                </a:lnTo>
                <a:lnTo>
                  <a:pt x="19561890" y="7922566"/>
                </a:lnTo>
                <a:lnTo>
                  <a:pt x="0" y="792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022675">
            <a:off x="8411268" y="5258867"/>
            <a:ext cx="16802345" cy="4788668"/>
          </a:xfrm>
          <a:custGeom>
            <a:avLst/>
            <a:gdLst/>
            <a:ahLst/>
            <a:cxnLst/>
            <a:rect r="r" b="b" t="t" l="l"/>
            <a:pathLst>
              <a:path h="4788668" w="16802345">
                <a:moveTo>
                  <a:pt x="0" y="0"/>
                </a:moveTo>
                <a:lnTo>
                  <a:pt x="16802344" y="0"/>
                </a:lnTo>
                <a:lnTo>
                  <a:pt x="16802344" y="4788668"/>
                </a:lnTo>
                <a:lnTo>
                  <a:pt x="0" y="4788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86590" y="7752027"/>
            <a:ext cx="8179467" cy="827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8"/>
              </a:lnSpc>
            </a:pPr>
            <a:r>
              <a:rPr lang="en-US" sz="3941">
                <a:solidFill>
                  <a:srgbClr val="F6F3F1"/>
                </a:solidFill>
                <a:latin typeface="Mont"/>
              </a:rPr>
              <a:t>Thank you for keen attention!</a:t>
            </a:r>
          </a:p>
        </p:txBody>
      </p:sp>
    </p:spTree>
  </p:cSld>
  <p:clrMapOvr>
    <a:masterClrMapping/>
  </p:clrMapOvr>
  <p:transition spd="fast">
    <p:cover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254491">
            <a:off x="6751611" y="3070496"/>
            <a:ext cx="17892569" cy="5099382"/>
          </a:xfrm>
          <a:custGeom>
            <a:avLst/>
            <a:gdLst/>
            <a:ahLst/>
            <a:cxnLst/>
            <a:rect r="r" b="b" t="t" l="l"/>
            <a:pathLst>
              <a:path h="5099382" w="17892569">
                <a:moveTo>
                  <a:pt x="0" y="0"/>
                </a:moveTo>
                <a:lnTo>
                  <a:pt x="17892569" y="0"/>
                </a:lnTo>
                <a:lnTo>
                  <a:pt x="17892569" y="5099382"/>
                </a:lnTo>
                <a:lnTo>
                  <a:pt x="0" y="5099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2489835"/>
            <a:ext cx="3417972" cy="102539"/>
          </a:xfrm>
          <a:custGeom>
            <a:avLst/>
            <a:gdLst/>
            <a:ahLst/>
            <a:cxnLst/>
            <a:rect r="r" b="b" t="t" l="l"/>
            <a:pathLst>
              <a:path h="102539" w="3417972">
                <a:moveTo>
                  <a:pt x="3417972" y="0"/>
                </a:moveTo>
                <a:lnTo>
                  <a:pt x="0" y="0"/>
                </a:lnTo>
                <a:lnTo>
                  <a:pt x="0" y="102539"/>
                </a:lnTo>
                <a:lnTo>
                  <a:pt x="3417972" y="102539"/>
                </a:lnTo>
                <a:lnTo>
                  <a:pt x="341797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3726546"/>
          <a:ext cx="10232495" cy="5124450"/>
        </p:xfrm>
        <a:graphic>
          <a:graphicData uri="http://schemas.openxmlformats.org/drawingml/2006/table">
            <a:tbl>
              <a:tblPr/>
              <a:tblGrid>
                <a:gridCol w="5339184"/>
                <a:gridCol w="4893311"/>
              </a:tblGrid>
              <a:tr h="8540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Public Sans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Public Sans Bold"/>
                        </a:rPr>
                        <a:t>MATRICULE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37"/>
                    </a:solidFill>
                  </a:tcPr>
                </a:tc>
              </a:tr>
              <a:tr h="8540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ublic Sans"/>
                        </a:rPr>
                        <a:t>IHIMBRU ZADOLF ONGUM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ublic Sans"/>
                        </a:rPr>
                        <a:t>FE21A203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40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ublic Sans"/>
                        </a:rPr>
                        <a:t>CHE KASSINA KUM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ublic Sans"/>
                        </a:rPr>
                        <a:t>FE21A158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40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ublic Sans"/>
                        </a:rPr>
                        <a:t>NFOUA EUGENE MGBA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ublic Sans"/>
                        </a:rPr>
                        <a:t>FE21A257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40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ublic Sans"/>
                        </a:rPr>
                        <a:t>FONJI DANIEL KUKUH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ublic Sans"/>
                        </a:rPr>
                        <a:t>FE21A194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40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ublic Sans"/>
                        </a:rPr>
                        <a:t>EPIE MUKEH SANDRA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ublic Sans"/>
                        </a:rPr>
                        <a:t>FE21A185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028700" y="1055018"/>
            <a:ext cx="6387989" cy="1074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9"/>
              </a:lnSpc>
            </a:pPr>
            <a:r>
              <a:rPr lang="en-US" sz="5185">
                <a:solidFill>
                  <a:srgbClr val="1F1F37"/>
                </a:solidFill>
                <a:latin typeface="Mont"/>
              </a:rPr>
              <a:t>Group 12 Members</a:t>
            </a:r>
          </a:p>
        </p:txBody>
      </p:sp>
    </p:spTree>
  </p:cSld>
  <p:clrMapOvr>
    <a:masterClrMapping/>
  </p:clrMapOvr>
  <p:transition spd="fast">
    <p:cover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254491">
            <a:off x="6751611" y="3070496"/>
            <a:ext cx="17892569" cy="5099382"/>
          </a:xfrm>
          <a:custGeom>
            <a:avLst/>
            <a:gdLst/>
            <a:ahLst/>
            <a:cxnLst/>
            <a:rect r="r" b="b" t="t" l="l"/>
            <a:pathLst>
              <a:path h="5099382" w="17892569">
                <a:moveTo>
                  <a:pt x="0" y="0"/>
                </a:moveTo>
                <a:lnTo>
                  <a:pt x="17892569" y="0"/>
                </a:lnTo>
                <a:lnTo>
                  <a:pt x="17892569" y="5099382"/>
                </a:lnTo>
                <a:lnTo>
                  <a:pt x="0" y="5099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2082" y="495300"/>
            <a:ext cx="8191918" cy="199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1F1F37"/>
                </a:solidFill>
                <a:latin typeface="Mont"/>
              </a:rPr>
              <a:t>Content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028700" y="2489835"/>
            <a:ext cx="3417972" cy="102539"/>
          </a:xfrm>
          <a:custGeom>
            <a:avLst/>
            <a:gdLst/>
            <a:ahLst/>
            <a:cxnLst/>
            <a:rect r="r" b="b" t="t" l="l"/>
            <a:pathLst>
              <a:path h="102539" w="3417972">
                <a:moveTo>
                  <a:pt x="3417972" y="0"/>
                </a:moveTo>
                <a:lnTo>
                  <a:pt x="0" y="0"/>
                </a:lnTo>
                <a:lnTo>
                  <a:pt x="0" y="102539"/>
                </a:lnTo>
                <a:lnTo>
                  <a:pt x="3417972" y="102539"/>
                </a:lnTo>
                <a:lnTo>
                  <a:pt x="341797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306286"/>
            <a:ext cx="4922332" cy="457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3"/>
              </a:lnSpc>
            </a:pPr>
            <a:r>
              <a:rPr lang="en-US" sz="2695">
                <a:solidFill>
                  <a:srgbClr val="1F1F37"/>
                </a:solidFill>
                <a:latin typeface="Public Sans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87083" y="4306286"/>
            <a:ext cx="4922332" cy="453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3"/>
              </a:lnSpc>
            </a:pPr>
            <a:r>
              <a:rPr lang="en-US" sz="2695">
                <a:solidFill>
                  <a:srgbClr val="1F1F37"/>
                </a:solidFill>
                <a:latin typeface="Public Sans"/>
              </a:rPr>
              <a:t>CLASSES &amp; ATTRIBUTES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417092"/>
            <a:ext cx="4922332" cy="453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3"/>
              </a:lnSpc>
            </a:pPr>
            <a:r>
              <a:rPr lang="en-US" sz="2695">
                <a:solidFill>
                  <a:srgbClr val="1F1F37"/>
                </a:solidFill>
                <a:latin typeface="Public Sans"/>
              </a:rPr>
              <a:t>SYSTEM MODELLING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87083" y="6417092"/>
            <a:ext cx="4922332" cy="453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3"/>
              </a:lnSpc>
            </a:pPr>
            <a:r>
              <a:rPr lang="en-US" sz="2695">
                <a:solidFill>
                  <a:srgbClr val="1F1F37"/>
                </a:solidFill>
                <a:latin typeface="Public Sans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362838"/>
            <a:ext cx="4922332" cy="453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3"/>
              </a:lnSpc>
            </a:pPr>
            <a:r>
              <a:rPr lang="en-US" sz="2695">
                <a:solidFill>
                  <a:srgbClr val="1F1F37"/>
                </a:solidFill>
                <a:latin typeface="Public Sans"/>
              </a:rPr>
              <a:t>OBJECTIVES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87083" y="5362838"/>
            <a:ext cx="4922332" cy="453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3"/>
              </a:lnSpc>
            </a:pPr>
            <a:r>
              <a:rPr lang="en-US" sz="2695">
                <a:solidFill>
                  <a:srgbClr val="1F1F37"/>
                </a:solidFill>
                <a:latin typeface="Public Sans"/>
              </a:rPr>
              <a:t>DEPLOYMENT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473643"/>
            <a:ext cx="4922332" cy="453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3"/>
              </a:lnSpc>
            </a:pPr>
            <a:r>
              <a:rPr lang="en-US" sz="2695">
                <a:solidFill>
                  <a:srgbClr val="1F1F37"/>
                </a:solidFill>
                <a:latin typeface="Public Sans"/>
              </a:rPr>
              <a:t>CONTEXT DIAGRAM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527897"/>
            <a:ext cx="4922332" cy="453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3"/>
              </a:lnSpc>
            </a:pPr>
            <a:r>
              <a:rPr lang="en-US" sz="2695">
                <a:solidFill>
                  <a:srgbClr val="1F1F37"/>
                </a:solidFill>
                <a:latin typeface="Public Sans"/>
              </a:rPr>
              <a:t>ACTORS AND USE CASES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1028716" y="4892779"/>
            <a:ext cx="5162607" cy="1496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7087099" y="4892779"/>
            <a:ext cx="5162607" cy="1496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028716" y="7003584"/>
            <a:ext cx="5162607" cy="1496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7087099" y="7003584"/>
            <a:ext cx="5162607" cy="1496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028716" y="5949330"/>
            <a:ext cx="5162607" cy="1496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7087099" y="5949330"/>
            <a:ext cx="5162607" cy="1496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1028716" y="8060136"/>
            <a:ext cx="5162607" cy="1496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1028716" y="9114389"/>
            <a:ext cx="5162607" cy="1496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6054911" y="4763834"/>
            <a:ext cx="272856" cy="272856"/>
          </a:xfrm>
          <a:custGeom>
            <a:avLst/>
            <a:gdLst/>
            <a:ahLst/>
            <a:cxnLst/>
            <a:rect r="r" b="b" t="t" l="l"/>
            <a:pathLst>
              <a:path h="272856" w="272856">
                <a:moveTo>
                  <a:pt x="0" y="0"/>
                </a:moveTo>
                <a:lnTo>
                  <a:pt x="272856" y="0"/>
                </a:lnTo>
                <a:lnTo>
                  <a:pt x="272856" y="272856"/>
                </a:lnTo>
                <a:lnTo>
                  <a:pt x="0" y="272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113294" y="4763834"/>
            <a:ext cx="272856" cy="272856"/>
          </a:xfrm>
          <a:custGeom>
            <a:avLst/>
            <a:gdLst/>
            <a:ahLst/>
            <a:cxnLst/>
            <a:rect r="r" b="b" t="t" l="l"/>
            <a:pathLst>
              <a:path h="272856" w="272856">
                <a:moveTo>
                  <a:pt x="0" y="0"/>
                </a:moveTo>
                <a:lnTo>
                  <a:pt x="272856" y="0"/>
                </a:lnTo>
                <a:lnTo>
                  <a:pt x="272856" y="272856"/>
                </a:lnTo>
                <a:lnTo>
                  <a:pt x="0" y="272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054911" y="6874639"/>
            <a:ext cx="272856" cy="272856"/>
          </a:xfrm>
          <a:custGeom>
            <a:avLst/>
            <a:gdLst/>
            <a:ahLst/>
            <a:cxnLst/>
            <a:rect r="r" b="b" t="t" l="l"/>
            <a:pathLst>
              <a:path h="272856" w="272856">
                <a:moveTo>
                  <a:pt x="0" y="0"/>
                </a:moveTo>
                <a:lnTo>
                  <a:pt x="272856" y="0"/>
                </a:lnTo>
                <a:lnTo>
                  <a:pt x="272856" y="272856"/>
                </a:lnTo>
                <a:lnTo>
                  <a:pt x="0" y="272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113294" y="6874639"/>
            <a:ext cx="272856" cy="272856"/>
          </a:xfrm>
          <a:custGeom>
            <a:avLst/>
            <a:gdLst/>
            <a:ahLst/>
            <a:cxnLst/>
            <a:rect r="r" b="b" t="t" l="l"/>
            <a:pathLst>
              <a:path h="272856" w="272856">
                <a:moveTo>
                  <a:pt x="0" y="0"/>
                </a:moveTo>
                <a:lnTo>
                  <a:pt x="272856" y="0"/>
                </a:lnTo>
                <a:lnTo>
                  <a:pt x="272856" y="272856"/>
                </a:lnTo>
                <a:lnTo>
                  <a:pt x="0" y="272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054911" y="5820386"/>
            <a:ext cx="272856" cy="272856"/>
          </a:xfrm>
          <a:custGeom>
            <a:avLst/>
            <a:gdLst/>
            <a:ahLst/>
            <a:cxnLst/>
            <a:rect r="r" b="b" t="t" l="l"/>
            <a:pathLst>
              <a:path h="272856" w="272856">
                <a:moveTo>
                  <a:pt x="0" y="0"/>
                </a:moveTo>
                <a:lnTo>
                  <a:pt x="272856" y="0"/>
                </a:lnTo>
                <a:lnTo>
                  <a:pt x="272856" y="272856"/>
                </a:lnTo>
                <a:lnTo>
                  <a:pt x="0" y="272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113294" y="5820386"/>
            <a:ext cx="272856" cy="272856"/>
          </a:xfrm>
          <a:custGeom>
            <a:avLst/>
            <a:gdLst/>
            <a:ahLst/>
            <a:cxnLst/>
            <a:rect r="r" b="b" t="t" l="l"/>
            <a:pathLst>
              <a:path h="272856" w="272856">
                <a:moveTo>
                  <a:pt x="0" y="0"/>
                </a:moveTo>
                <a:lnTo>
                  <a:pt x="272856" y="0"/>
                </a:lnTo>
                <a:lnTo>
                  <a:pt x="272856" y="272856"/>
                </a:lnTo>
                <a:lnTo>
                  <a:pt x="0" y="272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054911" y="7931191"/>
            <a:ext cx="272856" cy="272856"/>
          </a:xfrm>
          <a:custGeom>
            <a:avLst/>
            <a:gdLst/>
            <a:ahLst/>
            <a:cxnLst/>
            <a:rect r="r" b="b" t="t" l="l"/>
            <a:pathLst>
              <a:path h="272856" w="272856">
                <a:moveTo>
                  <a:pt x="0" y="0"/>
                </a:moveTo>
                <a:lnTo>
                  <a:pt x="272856" y="0"/>
                </a:lnTo>
                <a:lnTo>
                  <a:pt x="272856" y="272856"/>
                </a:lnTo>
                <a:lnTo>
                  <a:pt x="0" y="272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054911" y="8985444"/>
            <a:ext cx="272856" cy="272856"/>
          </a:xfrm>
          <a:custGeom>
            <a:avLst/>
            <a:gdLst/>
            <a:ahLst/>
            <a:cxnLst/>
            <a:rect r="r" b="b" t="t" l="l"/>
            <a:pathLst>
              <a:path h="272856" w="272856">
                <a:moveTo>
                  <a:pt x="0" y="0"/>
                </a:moveTo>
                <a:lnTo>
                  <a:pt x="272856" y="0"/>
                </a:lnTo>
                <a:lnTo>
                  <a:pt x="272856" y="272856"/>
                </a:lnTo>
                <a:lnTo>
                  <a:pt x="0" y="272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7349" y="-1242119"/>
            <a:ext cx="19873539" cy="6036588"/>
          </a:xfrm>
          <a:custGeom>
            <a:avLst/>
            <a:gdLst/>
            <a:ahLst/>
            <a:cxnLst/>
            <a:rect r="r" b="b" t="t" l="l"/>
            <a:pathLst>
              <a:path h="6036588" w="19873539">
                <a:moveTo>
                  <a:pt x="0" y="0"/>
                </a:moveTo>
                <a:lnTo>
                  <a:pt x="19873539" y="0"/>
                </a:lnTo>
                <a:lnTo>
                  <a:pt x="19873539" y="6036588"/>
                </a:lnTo>
                <a:lnTo>
                  <a:pt x="0" y="6036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58744" y="3878691"/>
            <a:ext cx="14652097" cy="1996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455"/>
              </a:lnSpc>
            </a:pPr>
            <a:r>
              <a:rPr lang="en-US" sz="9611">
                <a:solidFill>
                  <a:srgbClr val="F6F3F1"/>
                </a:solidFill>
                <a:latin typeface="Mont"/>
              </a:rPr>
              <a:t>What is System Design?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48508" y="1217241"/>
            <a:ext cx="5682322" cy="111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8"/>
              </a:lnSpc>
            </a:pPr>
            <a:r>
              <a:rPr lang="en-US" sz="5427">
                <a:solidFill>
                  <a:srgbClr val="F6F3F1"/>
                </a:solidFill>
                <a:latin typeface="Mont"/>
              </a:rPr>
              <a:t>INTRODUCTION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858744" y="2612912"/>
            <a:ext cx="3417972" cy="102539"/>
          </a:xfrm>
          <a:custGeom>
            <a:avLst/>
            <a:gdLst/>
            <a:ahLst/>
            <a:cxnLst/>
            <a:rect r="r" b="b" t="t" l="l"/>
            <a:pathLst>
              <a:path h="102539" w="3417972">
                <a:moveTo>
                  <a:pt x="3417972" y="0"/>
                </a:moveTo>
                <a:lnTo>
                  <a:pt x="0" y="0"/>
                </a:lnTo>
                <a:lnTo>
                  <a:pt x="0" y="102540"/>
                </a:lnTo>
                <a:lnTo>
                  <a:pt x="3417972" y="102540"/>
                </a:lnTo>
                <a:lnTo>
                  <a:pt x="341797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" y="6275316"/>
            <a:ext cx="14291186" cy="7483"/>
          </a:xfrm>
          <a:prstGeom prst="line">
            <a:avLst/>
          </a:prstGeom>
          <a:ln cap="flat" w="9525">
            <a:solidFill>
              <a:srgbClr val="F6F3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689" y="6151134"/>
            <a:ext cx="272856" cy="272856"/>
          </a:xfrm>
          <a:custGeom>
            <a:avLst/>
            <a:gdLst/>
            <a:ahLst/>
            <a:cxnLst/>
            <a:rect r="r" b="b" t="t" l="l"/>
            <a:pathLst>
              <a:path h="272856" w="272856">
                <a:moveTo>
                  <a:pt x="0" y="0"/>
                </a:moveTo>
                <a:lnTo>
                  <a:pt x="272855" y="0"/>
                </a:lnTo>
                <a:lnTo>
                  <a:pt x="272855" y="272856"/>
                </a:lnTo>
                <a:lnTo>
                  <a:pt x="0" y="272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689" y="7024065"/>
            <a:ext cx="1251424" cy="481383"/>
            <a:chOff x="0" y="0"/>
            <a:chExt cx="752552" cy="2894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2552" cy="289483"/>
            </a:xfrm>
            <a:custGeom>
              <a:avLst/>
              <a:gdLst/>
              <a:ahLst/>
              <a:cxnLst/>
              <a:rect r="r" b="b" t="t" l="l"/>
              <a:pathLst>
                <a:path h="289483" w="752552">
                  <a:moveTo>
                    <a:pt x="61865" y="0"/>
                  </a:moveTo>
                  <a:lnTo>
                    <a:pt x="690687" y="0"/>
                  </a:lnTo>
                  <a:cubicBezTo>
                    <a:pt x="707095" y="0"/>
                    <a:pt x="722830" y="6518"/>
                    <a:pt x="734432" y="18120"/>
                  </a:cubicBezTo>
                  <a:cubicBezTo>
                    <a:pt x="746034" y="29722"/>
                    <a:pt x="752552" y="45457"/>
                    <a:pt x="752552" y="61865"/>
                  </a:cubicBezTo>
                  <a:lnTo>
                    <a:pt x="752552" y="227618"/>
                  </a:lnTo>
                  <a:cubicBezTo>
                    <a:pt x="752552" y="244025"/>
                    <a:pt x="746034" y="259761"/>
                    <a:pt x="734432" y="271363"/>
                  </a:cubicBezTo>
                  <a:cubicBezTo>
                    <a:pt x="722830" y="282965"/>
                    <a:pt x="707095" y="289483"/>
                    <a:pt x="690687" y="289483"/>
                  </a:cubicBezTo>
                  <a:lnTo>
                    <a:pt x="61865" y="289483"/>
                  </a:lnTo>
                  <a:cubicBezTo>
                    <a:pt x="27698" y="289483"/>
                    <a:pt x="0" y="261785"/>
                    <a:pt x="0" y="227618"/>
                  </a:cubicBezTo>
                  <a:lnTo>
                    <a:pt x="0" y="61865"/>
                  </a:lnTo>
                  <a:cubicBezTo>
                    <a:pt x="0" y="27698"/>
                    <a:pt x="27698" y="0"/>
                    <a:pt x="61865" y="0"/>
                  </a:cubicBezTo>
                  <a:close/>
                </a:path>
              </a:pathLst>
            </a:custGeom>
            <a:solidFill>
              <a:srgbClr val="E61FC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752552" cy="346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96275" y="6997869"/>
            <a:ext cx="916251" cy="46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F6F3F1"/>
                </a:solidFill>
                <a:latin typeface="Mont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3416" y="7796716"/>
            <a:ext cx="2963373" cy="34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3"/>
              </a:lnSpc>
            </a:pPr>
            <a:r>
              <a:rPr lang="en-US" sz="1995">
                <a:solidFill>
                  <a:srgbClr val="F6F3F1"/>
                </a:solidFill>
                <a:latin typeface="Public Sans"/>
              </a:rPr>
              <a:t>Planning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344314" y="6151134"/>
            <a:ext cx="272856" cy="272856"/>
          </a:xfrm>
          <a:custGeom>
            <a:avLst/>
            <a:gdLst/>
            <a:ahLst/>
            <a:cxnLst/>
            <a:rect r="r" b="b" t="t" l="l"/>
            <a:pathLst>
              <a:path h="272856" w="272856">
                <a:moveTo>
                  <a:pt x="0" y="0"/>
                </a:moveTo>
                <a:lnTo>
                  <a:pt x="272855" y="0"/>
                </a:lnTo>
                <a:lnTo>
                  <a:pt x="272855" y="272856"/>
                </a:lnTo>
                <a:lnTo>
                  <a:pt x="0" y="272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349041" y="7024065"/>
            <a:ext cx="1251424" cy="481383"/>
            <a:chOff x="0" y="0"/>
            <a:chExt cx="752552" cy="2894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52552" cy="289483"/>
            </a:xfrm>
            <a:custGeom>
              <a:avLst/>
              <a:gdLst/>
              <a:ahLst/>
              <a:cxnLst/>
              <a:rect r="r" b="b" t="t" l="l"/>
              <a:pathLst>
                <a:path h="289483" w="752552">
                  <a:moveTo>
                    <a:pt x="61865" y="0"/>
                  </a:moveTo>
                  <a:lnTo>
                    <a:pt x="690687" y="0"/>
                  </a:lnTo>
                  <a:cubicBezTo>
                    <a:pt x="707095" y="0"/>
                    <a:pt x="722830" y="6518"/>
                    <a:pt x="734432" y="18120"/>
                  </a:cubicBezTo>
                  <a:cubicBezTo>
                    <a:pt x="746034" y="29722"/>
                    <a:pt x="752552" y="45457"/>
                    <a:pt x="752552" y="61865"/>
                  </a:cubicBezTo>
                  <a:lnTo>
                    <a:pt x="752552" y="227618"/>
                  </a:lnTo>
                  <a:cubicBezTo>
                    <a:pt x="752552" y="244025"/>
                    <a:pt x="746034" y="259761"/>
                    <a:pt x="734432" y="271363"/>
                  </a:cubicBezTo>
                  <a:cubicBezTo>
                    <a:pt x="722830" y="282965"/>
                    <a:pt x="707095" y="289483"/>
                    <a:pt x="690687" y="289483"/>
                  </a:cubicBezTo>
                  <a:lnTo>
                    <a:pt x="61865" y="289483"/>
                  </a:lnTo>
                  <a:cubicBezTo>
                    <a:pt x="27698" y="289483"/>
                    <a:pt x="0" y="261785"/>
                    <a:pt x="0" y="227618"/>
                  </a:cubicBezTo>
                  <a:lnTo>
                    <a:pt x="0" y="61865"/>
                  </a:lnTo>
                  <a:cubicBezTo>
                    <a:pt x="0" y="27698"/>
                    <a:pt x="27698" y="0"/>
                    <a:pt x="61865" y="0"/>
                  </a:cubicBezTo>
                  <a:close/>
                </a:path>
              </a:pathLst>
            </a:custGeom>
            <a:solidFill>
              <a:srgbClr val="E61FC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52552" cy="346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516628" y="6997869"/>
            <a:ext cx="916251" cy="46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F6F3F1"/>
                </a:solidFill>
                <a:latin typeface="Mont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49041" y="7796716"/>
            <a:ext cx="2963373" cy="70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3"/>
              </a:lnSpc>
            </a:pPr>
            <a:r>
              <a:rPr lang="en-US" sz="1995">
                <a:solidFill>
                  <a:srgbClr val="F6F3F1"/>
                </a:solidFill>
                <a:latin typeface="Public Sans"/>
              </a:rPr>
              <a:t>Requirement</a:t>
            </a:r>
          </a:p>
          <a:p>
            <a:pPr algn="l">
              <a:lnSpc>
                <a:spcPts val="2793"/>
              </a:lnSpc>
            </a:pPr>
            <a:r>
              <a:rPr lang="en-US" sz="1995">
                <a:solidFill>
                  <a:srgbClr val="F6F3F1"/>
                </a:solidFill>
                <a:latin typeface="Public Sans"/>
              </a:rPr>
              <a:t>Gathering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659939" y="6151134"/>
            <a:ext cx="272856" cy="272856"/>
          </a:xfrm>
          <a:custGeom>
            <a:avLst/>
            <a:gdLst/>
            <a:ahLst/>
            <a:cxnLst/>
            <a:rect r="r" b="b" t="t" l="l"/>
            <a:pathLst>
              <a:path h="272856" w="272856">
                <a:moveTo>
                  <a:pt x="0" y="0"/>
                </a:moveTo>
                <a:lnTo>
                  <a:pt x="272855" y="0"/>
                </a:lnTo>
                <a:lnTo>
                  <a:pt x="272855" y="272856"/>
                </a:lnTo>
                <a:lnTo>
                  <a:pt x="0" y="272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7664666" y="7024065"/>
            <a:ext cx="1251424" cy="481383"/>
            <a:chOff x="0" y="0"/>
            <a:chExt cx="752552" cy="28948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52552" cy="289483"/>
            </a:xfrm>
            <a:custGeom>
              <a:avLst/>
              <a:gdLst/>
              <a:ahLst/>
              <a:cxnLst/>
              <a:rect r="r" b="b" t="t" l="l"/>
              <a:pathLst>
                <a:path h="289483" w="752552">
                  <a:moveTo>
                    <a:pt x="61865" y="0"/>
                  </a:moveTo>
                  <a:lnTo>
                    <a:pt x="690687" y="0"/>
                  </a:lnTo>
                  <a:cubicBezTo>
                    <a:pt x="707095" y="0"/>
                    <a:pt x="722830" y="6518"/>
                    <a:pt x="734432" y="18120"/>
                  </a:cubicBezTo>
                  <a:cubicBezTo>
                    <a:pt x="746034" y="29722"/>
                    <a:pt x="752552" y="45457"/>
                    <a:pt x="752552" y="61865"/>
                  </a:cubicBezTo>
                  <a:lnTo>
                    <a:pt x="752552" y="227618"/>
                  </a:lnTo>
                  <a:cubicBezTo>
                    <a:pt x="752552" y="244025"/>
                    <a:pt x="746034" y="259761"/>
                    <a:pt x="734432" y="271363"/>
                  </a:cubicBezTo>
                  <a:cubicBezTo>
                    <a:pt x="722830" y="282965"/>
                    <a:pt x="707095" y="289483"/>
                    <a:pt x="690687" y="289483"/>
                  </a:cubicBezTo>
                  <a:lnTo>
                    <a:pt x="61865" y="289483"/>
                  </a:lnTo>
                  <a:cubicBezTo>
                    <a:pt x="27698" y="289483"/>
                    <a:pt x="0" y="261785"/>
                    <a:pt x="0" y="227618"/>
                  </a:cubicBezTo>
                  <a:lnTo>
                    <a:pt x="0" y="61865"/>
                  </a:lnTo>
                  <a:cubicBezTo>
                    <a:pt x="0" y="27698"/>
                    <a:pt x="27698" y="0"/>
                    <a:pt x="61865" y="0"/>
                  </a:cubicBezTo>
                  <a:close/>
                </a:path>
              </a:pathLst>
            </a:custGeom>
            <a:solidFill>
              <a:srgbClr val="E61FC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752552" cy="346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832253" y="6997869"/>
            <a:ext cx="916251" cy="46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F6F3F1"/>
                </a:solidFill>
                <a:latin typeface="Mont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64666" y="7796716"/>
            <a:ext cx="2963373" cy="70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3"/>
              </a:lnSpc>
            </a:pPr>
            <a:r>
              <a:rPr lang="en-US" sz="1995">
                <a:solidFill>
                  <a:srgbClr val="F6F3F1"/>
                </a:solidFill>
                <a:latin typeface="Public Sans"/>
              </a:rPr>
              <a:t>Requirement</a:t>
            </a:r>
          </a:p>
          <a:p>
            <a:pPr algn="l">
              <a:lnSpc>
                <a:spcPts val="2793"/>
              </a:lnSpc>
            </a:pPr>
            <a:r>
              <a:rPr lang="en-US" sz="1995">
                <a:solidFill>
                  <a:srgbClr val="F6F3F1"/>
                </a:solidFill>
                <a:latin typeface="Public Sans"/>
              </a:rPr>
              <a:t>Analysis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0975563" y="6151134"/>
            <a:ext cx="272856" cy="272856"/>
          </a:xfrm>
          <a:custGeom>
            <a:avLst/>
            <a:gdLst/>
            <a:ahLst/>
            <a:cxnLst/>
            <a:rect r="r" b="b" t="t" l="l"/>
            <a:pathLst>
              <a:path h="272856" w="272856">
                <a:moveTo>
                  <a:pt x="0" y="0"/>
                </a:moveTo>
                <a:lnTo>
                  <a:pt x="272856" y="0"/>
                </a:lnTo>
                <a:lnTo>
                  <a:pt x="272856" y="272856"/>
                </a:lnTo>
                <a:lnTo>
                  <a:pt x="0" y="272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0975563" y="7051818"/>
            <a:ext cx="1251424" cy="481383"/>
            <a:chOff x="0" y="0"/>
            <a:chExt cx="752552" cy="28948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52552" cy="289483"/>
            </a:xfrm>
            <a:custGeom>
              <a:avLst/>
              <a:gdLst/>
              <a:ahLst/>
              <a:cxnLst/>
              <a:rect r="r" b="b" t="t" l="l"/>
              <a:pathLst>
                <a:path h="289483" w="752552">
                  <a:moveTo>
                    <a:pt x="61865" y="0"/>
                  </a:moveTo>
                  <a:lnTo>
                    <a:pt x="690687" y="0"/>
                  </a:lnTo>
                  <a:cubicBezTo>
                    <a:pt x="707095" y="0"/>
                    <a:pt x="722830" y="6518"/>
                    <a:pt x="734432" y="18120"/>
                  </a:cubicBezTo>
                  <a:cubicBezTo>
                    <a:pt x="746034" y="29722"/>
                    <a:pt x="752552" y="45457"/>
                    <a:pt x="752552" y="61865"/>
                  </a:cubicBezTo>
                  <a:lnTo>
                    <a:pt x="752552" y="227618"/>
                  </a:lnTo>
                  <a:cubicBezTo>
                    <a:pt x="752552" y="244025"/>
                    <a:pt x="746034" y="259761"/>
                    <a:pt x="734432" y="271363"/>
                  </a:cubicBezTo>
                  <a:cubicBezTo>
                    <a:pt x="722830" y="282965"/>
                    <a:pt x="707095" y="289483"/>
                    <a:pt x="690687" y="289483"/>
                  </a:cubicBezTo>
                  <a:lnTo>
                    <a:pt x="61865" y="289483"/>
                  </a:lnTo>
                  <a:cubicBezTo>
                    <a:pt x="27698" y="289483"/>
                    <a:pt x="0" y="261785"/>
                    <a:pt x="0" y="227618"/>
                  </a:cubicBezTo>
                  <a:lnTo>
                    <a:pt x="0" y="61865"/>
                  </a:lnTo>
                  <a:cubicBezTo>
                    <a:pt x="0" y="27698"/>
                    <a:pt x="27698" y="0"/>
                    <a:pt x="61865" y="0"/>
                  </a:cubicBezTo>
                  <a:close/>
                </a:path>
              </a:pathLst>
            </a:custGeom>
            <a:solidFill>
              <a:srgbClr val="3FB6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752552" cy="346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1133625" y="7025622"/>
            <a:ext cx="916251" cy="46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F6F3F1"/>
                </a:solidFill>
                <a:latin typeface="Mont Bold"/>
              </a:rPr>
              <a:t>NOW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980291" y="7796716"/>
            <a:ext cx="2963373" cy="70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3"/>
              </a:lnSpc>
            </a:pPr>
            <a:r>
              <a:rPr lang="en-US" sz="1995">
                <a:solidFill>
                  <a:srgbClr val="F6F3F1"/>
                </a:solidFill>
                <a:latin typeface="Public Sans"/>
              </a:rPr>
              <a:t>System Modelling &amp; Design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4291188" y="6151134"/>
            <a:ext cx="272856" cy="272856"/>
          </a:xfrm>
          <a:custGeom>
            <a:avLst/>
            <a:gdLst/>
            <a:ahLst/>
            <a:cxnLst/>
            <a:rect r="r" b="b" t="t" l="l"/>
            <a:pathLst>
              <a:path h="272856" w="272856">
                <a:moveTo>
                  <a:pt x="0" y="0"/>
                </a:moveTo>
                <a:lnTo>
                  <a:pt x="272856" y="0"/>
                </a:lnTo>
                <a:lnTo>
                  <a:pt x="272856" y="272856"/>
                </a:lnTo>
                <a:lnTo>
                  <a:pt x="0" y="272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4284387" y="7024065"/>
            <a:ext cx="1251424" cy="481383"/>
            <a:chOff x="0" y="0"/>
            <a:chExt cx="752552" cy="28948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52552" cy="289483"/>
            </a:xfrm>
            <a:custGeom>
              <a:avLst/>
              <a:gdLst/>
              <a:ahLst/>
              <a:cxnLst/>
              <a:rect r="r" b="b" t="t" l="l"/>
              <a:pathLst>
                <a:path h="289483" w="752552">
                  <a:moveTo>
                    <a:pt x="61865" y="0"/>
                  </a:moveTo>
                  <a:lnTo>
                    <a:pt x="690687" y="0"/>
                  </a:lnTo>
                  <a:cubicBezTo>
                    <a:pt x="707095" y="0"/>
                    <a:pt x="722830" y="6518"/>
                    <a:pt x="734432" y="18120"/>
                  </a:cubicBezTo>
                  <a:cubicBezTo>
                    <a:pt x="746034" y="29722"/>
                    <a:pt x="752552" y="45457"/>
                    <a:pt x="752552" y="61865"/>
                  </a:cubicBezTo>
                  <a:lnTo>
                    <a:pt x="752552" y="227618"/>
                  </a:lnTo>
                  <a:cubicBezTo>
                    <a:pt x="752552" y="244025"/>
                    <a:pt x="746034" y="259761"/>
                    <a:pt x="734432" y="271363"/>
                  </a:cubicBezTo>
                  <a:cubicBezTo>
                    <a:pt x="722830" y="282965"/>
                    <a:pt x="707095" y="289483"/>
                    <a:pt x="690687" y="289483"/>
                  </a:cubicBezTo>
                  <a:lnTo>
                    <a:pt x="61865" y="289483"/>
                  </a:lnTo>
                  <a:cubicBezTo>
                    <a:pt x="27698" y="289483"/>
                    <a:pt x="0" y="261785"/>
                    <a:pt x="0" y="227618"/>
                  </a:cubicBezTo>
                  <a:lnTo>
                    <a:pt x="0" y="61865"/>
                  </a:lnTo>
                  <a:cubicBezTo>
                    <a:pt x="0" y="27698"/>
                    <a:pt x="27698" y="0"/>
                    <a:pt x="61865" y="0"/>
                  </a:cubicBezTo>
                  <a:close/>
                </a:path>
              </a:pathLst>
            </a:custGeom>
            <a:solidFill>
              <a:srgbClr val="E61FC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752552" cy="346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4451974" y="6997869"/>
            <a:ext cx="916251" cy="462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F6F3F1"/>
                </a:solidFill>
                <a:latin typeface="Mont Bold"/>
              </a:rPr>
              <a:t>•••</a:t>
            </a:r>
          </a:p>
        </p:txBody>
      </p:sp>
    </p:spTree>
  </p:cSld>
  <p:clrMapOvr>
    <a:masterClrMapping/>
  </p:clrMapOvr>
  <p:transition spd="fast">
    <p:cover dir="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81804">
            <a:off x="8341430" y="-1459349"/>
            <a:ext cx="13161158" cy="5330269"/>
          </a:xfrm>
          <a:custGeom>
            <a:avLst/>
            <a:gdLst/>
            <a:ahLst/>
            <a:cxnLst/>
            <a:rect r="r" b="b" t="t" l="l"/>
            <a:pathLst>
              <a:path h="5330269" w="13161158">
                <a:moveTo>
                  <a:pt x="0" y="0"/>
                </a:moveTo>
                <a:lnTo>
                  <a:pt x="13161159" y="0"/>
                </a:lnTo>
                <a:lnTo>
                  <a:pt x="13161159" y="5330269"/>
                </a:lnTo>
                <a:lnTo>
                  <a:pt x="0" y="5330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38173">
            <a:off x="-4281786" y="8071497"/>
            <a:ext cx="11304548" cy="3221796"/>
          </a:xfrm>
          <a:custGeom>
            <a:avLst/>
            <a:gdLst/>
            <a:ahLst/>
            <a:cxnLst/>
            <a:rect r="r" b="b" t="t" l="l"/>
            <a:pathLst>
              <a:path h="3221796" w="11304548">
                <a:moveTo>
                  <a:pt x="0" y="0"/>
                </a:moveTo>
                <a:lnTo>
                  <a:pt x="11304548" y="0"/>
                </a:lnTo>
                <a:lnTo>
                  <a:pt x="11304548" y="3221796"/>
                </a:lnTo>
                <a:lnTo>
                  <a:pt x="0" y="322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23486" y="2427234"/>
            <a:ext cx="12841028" cy="8106710"/>
          </a:xfrm>
          <a:custGeom>
            <a:avLst/>
            <a:gdLst/>
            <a:ahLst/>
            <a:cxnLst/>
            <a:rect r="r" b="b" t="t" l="l"/>
            <a:pathLst>
              <a:path h="8106710" w="12841028">
                <a:moveTo>
                  <a:pt x="0" y="0"/>
                </a:moveTo>
                <a:lnTo>
                  <a:pt x="12841028" y="0"/>
                </a:lnTo>
                <a:lnTo>
                  <a:pt x="12841028" y="8106709"/>
                </a:lnTo>
                <a:lnTo>
                  <a:pt x="0" y="8106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29231"/>
            <a:ext cx="15369907" cy="1898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27"/>
              </a:lnSpc>
            </a:pPr>
            <a:r>
              <a:rPr lang="en-US" sz="9090">
                <a:solidFill>
                  <a:srgbClr val="1F1F37"/>
                </a:solidFill>
                <a:latin typeface="Mont"/>
              </a:rPr>
              <a:t>Objectives</a:t>
            </a:r>
          </a:p>
        </p:txBody>
      </p:sp>
    </p:spTree>
  </p:cSld>
  <p:clrMapOvr>
    <a:masterClrMapping/>
  </p:clrMapOvr>
  <p:transition spd="fast">
    <p:cover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7349" y="-1242119"/>
            <a:ext cx="19873539" cy="6036588"/>
          </a:xfrm>
          <a:custGeom>
            <a:avLst/>
            <a:gdLst/>
            <a:ahLst/>
            <a:cxnLst/>
            <a:rect r="r" b="b" t="t" l="l"/>
            <a:pathLst>
              <a:path h="6036588" w="19873539">
                <a:moveTo>
                  <a:pt x="0" y="0"/>
                </a:moveTo>
                <a:lnTo>
                  <a:pt x="19873539" y="0"/>
                </a:lnTo>
                <a:lnTo>
                  <a:pt x="19873539" y="6036588"/>
                </a:lnTo>
                <a:lnTo>
                  <a:pt x="0" y="6036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29962" y="2869398"/>
            <a:ext cx="11628077" cy="369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6F3F1"/>
                </a:solidFill>
                <a:latin typeface="Mont"/>
              </a:rPr>
              <a:t>SYSTEM MODELLING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878615" y="6994070"/>
            <a:ext cx="530771" cy="793519"/>
          </a:xfrm>
          <a:custGeom>
            <a:avLst/>
            <a:gdLst/>
            <a:ahLst/>
            <a:cxnLst/>
            <a:rect r="r" b="b" t="t" l="l"/>
            <a:pathLst>
              <a:path h="793519" w="530771">
                <a:moveTo>
                  <a:pt x="0" y="0"/>
                </a:moveTo>
                <a:lnTo>
                  <a:pt x="530770" y="0"/>
                </a:lnTo>
                <a:lnTo>
                  <a:pt x="530770" y="793520"/>
                </a:lnTo>
                <a:lnTo>
                  <a:pt x="0" y="793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195214"/>
          </a:xfrm>
          <a:custGeom>
            <a:avLst/>
            <a:gdLst/>
            <a:ahLst/>
            <a:cxnLst/>
            <a:rect r="r" b="b" t="t" l="l"/>
            <a:pathLst>
              <a:path h="1195214" w="18288000">
                <a:moveTo>
                  <a:pt x="18288000" y="1195214"/>
                </a:moveTo>
                <a:lnTo>
                  <a:pt x="0" y="1195214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195214"/>
                </a:lnTo>
                <a:close/>
              </a:path>
            </a:pathLst>
          </a:custGeom>
          <a:blipFill>
            <a:blip r:embed="rId2"/>
            <a:stretch>
              <a:fillRect l="0" t="-1009324" r="0" b="-42077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41313" y="-67083"/>
            <a:ext cx="10405374" cy="1162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6"/>
              </a:lnSpc>
            </a:pPr>
            <a:r>
              <a:rPr lang="en-US" sz="5576">
                <a:solidFill>
                  <a:srgbClr val="F6F3F1"/>
                </a:solidFill>
                <a:latin typeface="Mont"/>
              </a:rPr>
              <a:t>CONTEXT DIAGRAM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534433"/>
            <a:ext cx="16290976" cy="8752567"/>
          </a:xfrm>
          <a:custGeom>
            <a:avLst/>
            <a:gdLst/>
            <a:ahLst/>
            <a:cxnLst/>
            <a:rect r="r" b="b" t="t" l="l"/>
            <a:pathLst>
              <a:path h="8752567" w="16290976">
                <a:moveTo>
                  <a:pt x="0" y="0"/>
                </a:moveTo>
                <a:lnTo>
                  <a:pt x="16290976" y="0"/>
                </a:lnTo>
                <a:lnTo>
                  <a:pt x="16290976" y="8752567"/>
                </a:lnTo>
                <a:lnTo>
                  <a:pt x="0" y="8752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7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0660836" y="6180667"/>
            <a:ext cx="7371702" cy="3740873"/>
          </a:xfrm>
          <a:custGeom>
            <a:avLst/>
            <a:gdLst/>
            <a:ahLst/>
            <a:cxnLst/>
            <a:rect r="r" b="b" t="t" l="l"/>
            <a:pathLst>
              <a:path h="3740873" w="7371702">
                <a:moveTo>
                  <a:pt x="7371702" y="3740873"/>
                </a:moveTo>
                <a:lnTo>
                  <a:pt x="0" y="3740873"/>
                </a:lnTo>
                <a:lnTo>
                  <a:pt x="0" y="0"/>
                </a:lnTo>
                <a:lnTo>
                  <a:pt x="7371702" y="0"/>
                </a:lnTo>
                <a:lnTo>
                  <a:pt x="7371702" y="3740873"/>
                </a:lnTo>
                <a:close/>
              </a:path>
            </a:pathLst>
          </a:custGeom>
          <a:blipFill>
            <a:blip r:embed="rId2"/>
            <a:stretch>
              <a:fillRect l="0" t="-202773" r="-111926" b="-11484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18025" y="6971582"/>
            <a:ext cx="5457325" cy="207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5"/>
              </a:lnSpc>
            </a:pPr>
            <a:r>
              <a:rPr lang="en-US" sz="3925">
                <a:solidFill>
                  <a:srgbClr val="F6F3F1"/>
                </a:solidFill>
                <a:latin typeface="Public Sans"/>
              </a:rPr>
              <a:t>Highlights the interaction between users and the system.</a:t>
            </a:r>
          </a:p>
        </p:txBody>
      </p:sp>
    </p:spTree>
  </p:cSld>
  <p:clrMapOvr>
    <a:masterClrMapping/>
  </p:clrMapOvr>
  <p:transition spd="fast">
    <p:cover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281" r="0" b="-1049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1815" y="3560616"/>
            <a:ext cx="4439087" cy="895549"/>
            <a:chOff x="0" y="0"/>
            <a:chExt cx="1169142" cy="235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9142" cy="235865"/>
            </a:xfrm>
            <a:custGeom>
              <a:avLst/>
              <a:gdLst/>
              <a:ahLst/>
              <a:cxnLst/>
              <a:rect r="r" b="b" t="t" l="l"/>
              <a:pathLst>
                <a:path h="235865" w="1169142">
                  <a:moveTo>
                    <a:pt x="43601" y="0"/>
                  </a:moveTo>
                  <a:lnTo>
                    <a:pt x="1125542" y="0"/>
                  </a:lnTo>
                  <a:cubicBezTo>
                    <a:pt x="1149622" y="0"/>
                    <a:pt x="1169142" y="19521"/>
                    <a:pt x="1169142" y="43601"/>
                  </a:cubicBezTo>
                  <a:lnTo>
                    <a:pt x="1169142" y="192264"/>
                  </a:lnTo>
                  <a:cubicBezTo>
                    <a:pt x="1169142" y="216344"/>
                    <a:pt x="1149622" y="235865"/>
                    <a:pt x="1125542" y="235865"/>
                  </a:cubicBezTo>
                  <a:lnTo>
                    <a:pt x="43601" y="235865"/>
                  </a:lnTo>
                  <a:cubicBezTo>
                    <a:pt x="19521" y="235865"/>
                    <a:pt x="0" y="216344"/>
                    <a:pt x="0" y="192264"/>
                  </a:cubicBezTo>
                  <a:lnTo>
                    <a:pt x="0" y="43601"/>
                  </a:lnTo>
                  <a:cubicBezTo>
                    <a:pt x="0" y="19521"/>
                    <a:pt x="19521" y="0"/>
                    <a:pt x="43601" y="0"/>
                  </a:cubicBezTo>
                  <a:close/>
                </a:path>
              </a:pathLst>
            </a:custGeom>
            <a:solidFill>
              <a:srgbClr val="3FB6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169142" cy="29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0" y="6820962"/>
            <a:ext cx="18288000" cy="5280660"/>
          </a:xfrm>
          <a:custGeom>
            <a:avLst/>
            <a:gdLst/>
            <a:ahLst/>
            <a:cxnLst/>
            <a:rect r="r" b="b" t="t" l="l"/>
            <a:pathLst>
              <a:path h="5280660" w="18288000">
                <a:moveTo>
                  <a:pt x="0" y="5280660"/>
                </a:moveTo>
                <a:lnTo>
                  <a:pt x="18288000" y="5280660"/>
                </a:lnTo>
                <a:lnTo>
                  <a:pt x="18288000" y="0"/>
                </a:lnTo>
                <a:lnTo>
                  <a:pt x="0" y="0"/>
                </a:lnTo>
                <a:lnTo>
                  <a:pt x="0" y="528066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5857" y="8560800"/>
            <a:ext cx="3440682" cy="564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3"/>
              </a:lnSpc>
            </a:pPr>
            <a:r>
              <a:rPr lang="en-US" sz="3280">
                <a:solidFill>
                  <a:srgbClr val="F6F3F1"/>
                </a:solidFill>
                <a:latin typeface="Public Sans"/>
              </a:rPr>
              <a:t>Students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510793" y="5031615"/>
            <a:ext cx="1544383" cy="2891010"/>
          </a:xfrm>
          <a:custGeom>
            <a:avLst/>
            <a:gdLst/>
            <a:ahLst/>
            <a:cxnLst/>
            <a:rect r="r" b="b" t="t" l="l"/>
            <a:pathLst>
              <a:path h="2891010" w="1544383">
                <a:moveTo>
                  <a:pt x="0" y="0"/>
                </a:moveTo>
                <a:lnTo>
                  <a:pt x="1544383" y="0"/>
                </a:lnTo>
                <a:lnTo>
                  <a:pt x="1544383" y="2891010"/>
                </a:lnTo>
                <a:lnTo>
                  <a:pt x="0" y="2891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1815" y="5031615"/>
            <a:ext cx="1544383" cy="2891010"/>
          </a:xfrm>
          <a:custGeom>
            <a:avLst/>
            <a:gdLst/>
            <a:ahLst/>
            <a:cxnLst/>
            <a:rect r="r" b="b" t="t" l="l"/>
            <a:pathLst>
              <a:path h="2891010" w="1544383">
                <a:moveTo>
                  <a:pt x="0" y="0"/>
                </a:moveTo>
                <a:lnTo>
                  <a:pt x="1544383" y="0"/>
                </a:lnTo>
                <a:lnTo>
                  <a:pt x="1544383" y="2891010"/>
                </a:lnTo>
                <a:lnTo>
                  <a:pt x="0" y="2891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86519" y="5031615"/>
            <a:ext cx="1544383" cy="2891010"/>
          </a:xfrm>
          <a:custGeom>
            <a:avLst/>
            <a:gdLst/>
            <a:ahLst/>
            <a:cxnLst/>
            <a:rect r="r" b="b" t="t" l="l"/>
            <a:pathLst>
              <a:path h="2891010" w="1544383">
                <a:moveTo>
                  <a:pt x="0" y="0"/>
                </a:moveTo>
                <a:lnTo>
                  <a:pt x="1544383" y="0"/>
                </a:lnTo>
                <a:lnTo>
                  <a:pt x="1544383" y="2891010"/>
                </a:lnTo>
                <a:lnTo>
                  <a:pt x="0" y="2891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994354" y="3560616"/>
            <a:ext cx="4439087" cy="895549"/>
            <a:chOff x="0" y="0"/>
            <a:chExt cx="1169142" cy="2358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69142" cy="235865"/>
            </a:xfrm>
            <a:custGeom>
              <a:avLst/>
              <a:gdLst/>
              <a:ahLst/>
              <a:cxnLst/>
              <a:rect r="r" b="b" t="t" l="l"/>
              <a:pathLst>
                <a:path h="235865" w="1169142">
                  <a:moveTo>
                    <a:pt x="43601" y="0"/>
                  </a:moveTo>
                  <a:lnTo>
                    <a:pt x="1125542" y="0"/>
                  </a:lnTo>
                  <a:cubicBezTo>
                    <a:pt x="1149622" y="0"/>
                    <a:pt x="1169142" y="19521"/>
                    <a:pt x="1169142" y="43601"/>
                  </a:cubicBezTo>
                  <a:lnTo>
                    <a:pt x="1169142" y="192264"/>
                  </a:lnTo>
                  <a:cubicBezTo>
                    <a:pt x="1169142" y="216344"/>
                    <a:pt x="1149622" y="235865"/>
                    <a:pt x="1125542" y="235865"/>
                  </a:cubicBezTo>
                  <a:lnTo>
                    <a:pt x="43601" y="235865"/>
                  </a:lnTo>
                  <a:cubicBezTo>
                    <a:pt x="19521" y="235865"/>
                    <a:pt x="0" y="216344"/>
                    <a:pt x="0" y="192264"/>
                  </a:cubicBezTo>
                  <a:lnTo>
                    <a:pt x="0" y="43601"/>
                  </a:lnTo>
                  <a:cubicBezTo>
                    <a:pt x="0" y="19521"/>
                    <a:pt x="19521" y="0"/>
                    <a:pt x="43601" y="0"/>
                  </a:cubicBezTo>
                  <a:close/>
                </a:path>
              </a:pathLst>
            </a:custGeom>
            <a:solidFill>
              <a:srgbClr val="3FB6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169142" cy="29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016991" y="3560616"/>
            <a:ext cx="4439087" cy="895549"/>
            <a:chOff x="0" y="0"/>
            <a:chExt cx="1169142" cy="2358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69142" cy="235865"/>
            </a:xfrm>
            <a:custGeom>
              <a:avLst/>
              <a:gdLst/>
              <a:ahLst/>
              <a:cxnLst/>
              <a:rect r="r" b="b" t="t" l="l"/>
              <a:pathLst>
                <a:path h="235865" w="1169142">
                  <a:moveTo>
                    <a:pt x="43601" y="0"/>
                  </a:moveTo>
                  <a:lnTo>
                    <a:pt x="1125542" y="0"/>
                  </a:lnTo>
                  <a:cubicBezTo>
                    <a:pt x="1149622" y="0"/>
                    <a:pt x="1169142" y="19521"/>
                    <a:pt x="1169142" y="43601"/>
                  </a:cubicBezTo>
                  <a:lnTo>
                    <a:pt x="1169142" y="192264"/>
                  </a:lnTo>
                  <a:cubicBezTo>
                    <a:pt x="1169142" y="216344"/>
                    <a:pt x="1149622" y="235865"/>
                    <a:pt x="1125542" y="235865"/>
                  </a:cubicBezTo>
                  <a:lnTo>
                    <a:pt x="43601" y="235865"/>
                  </a:lnTo>
                  <a:cubicBezTo>
                    <a:pt x="19521" y="235865"/>
                    <a:pt x="0" y="216344"/>
                    <a:pt x="0" y="192264"/>
                  </a:cubicBezTo>
                  <a:lnTo>
                    <a:pt x="0" y="43601"/>
                  </a:lnTo>
                  <a:cubicBezTo>
                    <a:pt x="0" y="19521"/>
                    <a:pt x="19521" y="0"/>
                    <a:pt x="43601" y="0"/>
                  </a:cubicBezTo>
                  <a:close/>
                </a:path>
              </a:pathLst>
            </a:custGeom>
            <a:solidFill>
              <a:srgbClr val="3FB6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169142" cy="29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464343" y="5031615"/>
            <a:ext cx="1544383" cy="2891010"/>
          </a:xfrm>
          <a:custGeom>
            <a:avLst/>
            <a:gdLst/>
            <a:ahLst/>
            <a:cxnLst/>
            <a:rect r="r" b="b" t="t" l="l"/>
            <a:pathLst>
              <a:path h="2891010" w="1544383">
                <a:moveTo>
                  <a:pt x="0" y="0"/>
                </a:moveTo>
                <a:lnTo>
                  <a:pt x="1544383" y="0"/>
                </a:lnTo>
                <a:lnTo>
                  <a:pt x="1544383" y="2891010"/>
                </a:lnTo>
                <a:lnTo>
                  <a:pt x="0" y="2891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7137651">
            <a:off x="542332" y="8050177"/>
            <a:ext cx="1150638" cy="612101"/>
          </a:xfrm>
          <a:custGeom>
            <a:avLst/>
            <a:gdLst/>
            <a:ahLst/>
            <a:cxnLst/>
            <a:rect r="r" b="b" t="t" l="l"/>
            <a:pathLst>
              <a:path h="612101" w="1150638">
                <a:moveTo>
                  <a:pt x="0" y="0"/>
                </a:moveTo>
                <a:lnTo>
                  <a:pt x="1150638" y="0"/>
                </a:lnTo>
                <a:lnTo>
                  <a:pt x="1150638" y="612101"/>
                </a:lnTo>
                <a:lnTo>
                  <a:pt x="0" y="612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862571"/>
            <a:ext cx="16290493" cy="166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52"/>
              </a:lnSpc>
            </a:pPr>
            <a:r>
              <a:rPr lang="en-US" sz="8037">
                <a:solidFill>
                  <a:srgbClr val="F6F3F1"/>
                </a:solidFill>
                <a:latin typeface="Mont"/>
              </a:rPr>
              <a:t>Actors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3893" y="3592148"/>
            <a:ext cx="379493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6F3F1"/>
                </a:solidFill>
                <a:latin typeface="Mont Bold"/>
              </a:rPr>
              <a:t>PRIMARY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16432" y="3592148"/>
            <a:ext cx="379493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6F3F1"/>
                </a:solidFill>
                <a:latin typeface="Mont Bold"/>
              </a:rPr>
              <a:t>SECONDARY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39070" y="3592148"/>
            <a:ext cx="379493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6F3F1"/>
                </a:solidFill>
                <a:latin typeface="Mont Bold"/>
              </a:rPr>
              <a:t>TERTIARY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-7137651">
            <a:off x="3437036" y="8050177"/>
            <a:ext cx="1150638" cy="612101"/>
          </a:xfrm>
          <a:custGeom>
            <a:avLst/>
            <a:gdLst/>
            <a:ahLst/>
            <a:cxnLst/>
            <a:rect r="r" b="b" t="t" l="l"/>
            <a:pathLst>
              <a:path h="612101" w="1150638">
                <a:moveTo>
                  <a:pt x="0" y="0"/>
                </a:moveTo>
                <a:lnTo>
                  <a:pt x="1150638" y="0"/>
                </a:lnTo>
                <a:lnTo>
                  <a:pt x="1150638" y="612101"/>
                </a:lnTo>
                <a:lnTo>
                  <a:pt x="0" y="612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true" rot="1378889">
            <a:off x="7498381" y="7331933"/>
            <a:ext cx="1150638" cy="612101"/>
          </a:xfrm>
          <a:custGeom>
            <a:avLst/>
            <a:gdLst/>
            <a:ahLst/>
            <a:cxnLst/>
            <a:rect r="r" b="b" t="t" l="l"/>
            <a:pathLst>
              <a:path h="612101" w="1150638">
                <a:moveTo>
                  <a:pt x="0" y="612101"/>
                </a:moveTo>
                <a:lnTo>
                  <a:pt x="1150638" y="612101"/>
                </a:lnTo>
                <a:lnTo>
                  <a:pt x="1150638" y="0"/>
                </a:lnTo>
                <a:lnTo>
                  <a:pt x="0" y="0"/>
                </a:lnTo>
                <a:lnTo>
                  <a:pt x="0" y="61210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true" rot="1378889">
            <a:off x="13522607" y="7398608"/>
            <a:ext cx="1150638" cy="612101"/>
          </a:xfrm>
          <a:custGeom>
            <a:avLst/>
            <a:gdLst/>
            <a:ahLst/>
            <a:cxnLst/>
            <a:rect r="r" b="b" t="t" l="l"/>
            <a:pathLst>
              <a:path h="612101" w="1150638">
                <a:moveTo>
                  <a:pt x="0" y="612101"/>
                </a:moveTo>
                <a:lnTo>
                  <a:pt x="1150637" y="612101"/>
                </a:lnTo>
                <a:lnTo>
                  <a:pt x="1150637" y="0"/>
                </a:lnTo>
                <a:lnTo>
                  <a:pt x="0" y="0"/>
                </a:lnTo>
                <a:lnTo>
                  <a:pt x="0" y="61210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786519" y="8560800"/>
            <a:ext cx="3440682" cy="564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3"/>
              </a:lnSpc>
            </a:pPr>
            <a:r>
              <a:rPr lang="en-US" sz="3280">
                <a:solidFill>
                  <a:srgbClr val="F6F3F1"/>
                </a:solidFill>
                <a:latin typeface="Public Sans"/>
              </a:rPr>
              <a:t>Lecturers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503418" y="6675039"/>
            <a:ext cx="2007375" cy="56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3"/>
              </a:lnSpc>
            </a:pPr>
            <a:r>
              <a:rPr lang="en-US" sz="3280">
                <a:solidFill>
                  <a:srgbClr val="F6F3F1"/>
                </a:solidFill>
                <a:latin typeface="Public Sans"/>
              </a:rPr>
              <a:t>Admin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857195" y="6633498"/>
            <a:ext cx="3440682" cy="114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3"/>
              </a:lnSpc>
            </a:pPr>
            <a:r>
              <a:rPr lang="en-US" sz="3280">
                <a:solidFill>
                  <a:srgbClr val="F6F3F1"/>
                </a:solidFill>
                <a:latin typeface="Public Sans"/>
              </a:rPr>
              <a:t>Email-Messaging Provider</a:t>
            </a:r>
          </a:p>
        </p:txBody>
      </p:sp>
    </p:spTree>
  </p:cSld>
  <p:clrMapOvr>
    <a:masterClrMapping/>
  </p:clrMapOvr>
  <p:transition spd="fast">
    <p:cover dir="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195214"/>
          </a:xfrm>
          <a:custGeom>
            <a:avLst/>
            <a:gdLst/>
            <a:ahLst/>
            <a:cxnLst/>
            <a:rect r="r" b="b" t="t" l="l"/>
            <a:pathLst>
              <a:path h="1195214" w="18288000">
                <a:moveTo>
                  <a:pt x="18288000" y="1195214"/>
                </a:moveTo>
                <a:lnTo>
                  <a:pt x="0" y="1195214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195214"/>
                </a:lnTo>
                <a:close/>
              </a:path>
            </a:pathLst>
          </a:custGeom>
          <a:blipFill>
            <a:blip r:embed="rId2"/>
            <a:stretch>
              <a:fillRect l="0" t="-1009324" r="0" b="-42077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41313" y="-67083"/>
            <a:ext cx="10405374" cy="1162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6"/>
              </a:lnSpc>
            </a:pPr>
            <a:r>
              <a:rPr lang="en-US" sz="5576">
                <a:solidFill>
                  <a:srgbClr val="F6F3F1"/>
                </a:solidFill>
                <a:latin typeface="Mont"/>
              </a:rPr>
              <a:t>USE CASE DIAGRAM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415516" y="1195214"/>
            <a:ext cx="13725571" cy="9463074"/>
          </a:xfrm>
          <a:custGeom>
            <a:avLst/>
            <a:gdLst/>
            <a:ahLst/>
            <a:cxnLst/>
            <a:rect r="r" b="b" t="t" l="l"/>
            <a:pathLst>
              <a:path h="9463074" w="13725571">
                <a:moveTo>
                  <a:pt x="0" y="0"/>
                </a:moveTo>
                <a:lnTo>
                  <a:pt x="13725571" y="0"/>
                </a:lnTo>
                <a:lnTo>
                  <a:pt x="13725571" y="9463074"/>
                </a:lnTo>
                <a:lnTo>
                  <a:pt x="0" y="9463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DAGGcC_z5Uk</dc:identifier>
  <dcterms:modified xsi:type="dcterms:W3CDTF">2011-08-01T06:04:30Z</dcterms:modified>
  <cp:revision>1</cp:revision>
  <dc:title>Group 12</dc:title>
</cp:coreProperties>
</file>